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73" r:id="rId2"/>
    <p:sldId id="283" r:id="rId3"/>
    <p:sldId id="291" r:id="rId4"/>
    <p:sldId id="293" r:id="rId5"/>
    <p:sldId id="288" r:id="rId6"/>
    <p:sldId id="296" r:id="rId7"/>
    <p:sldId id="289" r:id="rId8"/>
    <p:sldId id="285" r:id="rId9"/>
    <p:sldId id="297" r:id="rId10"/>
    <p:sldId id="286" r:id="rId11"/>
    <p:sldId id="353" r:id="rId12"/>
    <p:sldId id="292" r:id="rId13"/>
    <p:sldId id="298" r:id="rId14"/>
    <p:sldId id="300" r:id="rId15"/>
    <p:sldId id="303" r:id="rId16"/>
    <p:sldId id="305" r:id="rId17"/>
    <p:sldId id="302" r:id="rId18"/>
    <p:sldId id="301" r:id="rId19"/>
    <p:sldId id="354" r:id="rId20"/>
    <p:sldId id="359" r:id="rId21"/>
    <p:sldId id="355" r:id="rId22"/>
    <p:sldId id="356" r:id="rId23"/>
    <p:sldId id="357" r:id="rId24"/>
    <p:sldId id="35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a" initials="S" lastIdx="2" clrIdx="0">
    <p:extLst>
      <p:ext uri="{19B8F6BF-5375-455C-9EA6-DF929625EA0E}">
        <p15:presenceInfo xmlns:p15="http://schemas.microsoft.com/office/powerpoint/2012/main" userId="S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00"/>
    <a:srgbClr val="F0E846"/>
    <a:srgbClr val="B2AA0E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ile medio 3 - Color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7" autoAdjust="0"/>
    <p:restoredTop sz="95196" autoAdjust="0"/>
  </p:normalViewPr>
  <p:slideViewPr>
    <p:cSldViewPr snapToGrid="0">
      <p:cViewPr varScale="1">
        <p:scale>
          <a:sx n="75" d="100"/>
          <a:sy n="75" d="100"/>
        </p:scale>
        <p:origin x="46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28477-5694-4662-9CA3-C62D8DA3837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BC5A24-BE67-4D91-8546-EDCCF44597C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Anticorpo monoclonale umano diretto contro il RANKL, al quale si lega con elevata affinità e specificità, prevenendo l’attivazione dei recettori presenti sulla superficie degli osteoclasti e dei loro precursori.</a:t>
          </a:r>
          <a:endParaRPr lang="en-US" dirty="0"/>
        </a:p>
      </dgm:t>
    </dgm:pt>
    <dgm:pt modelId="{7945A581-AAF3-419D-892B-D9FAFABD3B9E}" type="parTrans" cxnId="{5DA89006-2B05-4DC8-B2F1-9C43CA7DB9AB}">
      <dgm:prSet/>
      <dgm:spPr/>
      <dgm:t>
        <a:bodyPr/>
        <a:lstStyle/>
        <a:p>
          <a:endParaRPr lang="en-US"/>
        </a:p>
      </dgm:t>
    </dgm:pt>
    <dgm:pt modelId="{93360621-787D-4F6C-9899-11F8E1B2C6B1}" type="sibTrans" cxnId="{5DA89006-2B05-4DC8-B2F1-9C43CA7DB9AB}">
      <dgm:prSet/>
      <dgm:spPr/>
      <dgm:t>
        <a:bodyPr/>
        <a:lstStyle/>
        <a:p>
          <a:endParaRPr lang="en-US"/>
        </a:p>
      </dgm:t>
    </dgm:pt>
    <dgm:pt modelId="{1464C685-EAF0-440B-A937-32738A6CBD2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Inibizione della formazione, funzionalità e sopravvivenza degli osteoclasti</a:t>
          </a:r>
          <a:endParaRPr lang="en-US" dirty="0"/>
        </a:p>
      </dgm:t>
    </dgm:pt>
    <dgm:pt modelId="{2914C1B3-DBCC-4DC9-87F8-60DADF58E05A}" type="parTrans" cxnId="{B003AC13-B3E4-4176-BCA5-048A2E12CFB3}">
      <dgm:prSet/>
      <dgm:spPr/>
      <dgm:t>
        <a:bodyPr/>
        <a:lstStyle/>
        <a:p>
          <a:endParaRPr lang="en-US"/>
        </a:p>
      </dgm:t>
    </dgm:pt>
    <dgm:pt modelId="{A7FA2652-63BC-4FAE-9AB9-EB95C7A5666E}" type="sibTrans" cxnId="{B003AC13-B3E4-4176-BCA5-048A2E12CFB3}">
      <dgm:prSet/>
      <dgm:spPr/>
      <dgm:t>
        <a:bodyPr/>
        <a:lstStyle/>
        <a:p>
          <a:endParaRPr lang="en-US"/>
        </a:p>
      </dgm:t>
    </dgm:pt>
    <dgm:pt modelId="{CFE7E0EB-8237-4A1C-8280-831C0CF761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 dirty="0"/>
            <a:t>Riduzione del riassorbimento dell’osso </a:t>
          </a:r>
          <a:endParaRPr lang="en-US" sz="1600" dirty="0"/>
        </a:p>
      </dgm:t>
    </dgm:pt>
    <dgm:pt modelId="{D39C9A98-3C79-4C1E-A2A5-358EF718CF5F}" type="parTrans" cxnId="{B91476C8-B2B2-45E6-B5E2-1AC29C904A39}">
      <dgm:prSet/>
      <dgm:spPr/>
      <dgm:t>
        <a:bodyPr/>
        <a:lstStyle/>
        <a:p>
          <a:endParaRPr lang="en-US"/>
        </a:p>
      </dgm:t>
    </dgm:pt>
    <dgm:pt modelId="{AA524F33-AE81-492F-8C92-734478C45AA4}" type="sibTrans" cxnId="{B91476C8-B2B2-45E6-B5E2-1AC29C904A39}">
      <dgm:prSet/>
      <dgm:spPr/>
      <dgm:t>
        <a:bodyPr/>
        <a:lstStyle/>
        <a:p>
          <a:endParaRPr lang="en-US"/>
        </a:p>
      </dgm:t>
    </dgm:pt>
    <dgm:pt modelId="{1E56C8DF-DB8B-4385-8F32-7C3ED7D37786}" type="pres">
      <dgm:prSet presAssocID="{E8E28477-5694-4662-9CA3-C62D8DA3837F}" presName="root" presStyleCnt="0">
        <dgm:presLayoutVars>
          <dgm:dir/>
          <dgm:resizeHandles val="exact"/>
        </dgm:presLayoutVars>
      </dgm:prSet>
      <dgm:spPr/>
    </dgm:pt>
    <dgm:pt modelId="{23F01D23-AEF8-40B1-A1ED-F9D83775E6C3}" type="pres">
      <dgm:prSet presAssocID="{16BC5A24-BE67-4D91-8546-EDCCF44597C0}" presName="compNode" presStyleCnt="0"/>
      <dgm:spPr/>
    </dgm:pt>
    <dgm:pt modelId="{2BD4D144-DB8B-471C-B271-9440E73398D3}" type="pres">
      <dgm:prSet presAssocID="{16BC5A24-BE67-4D91-8546-EDCCF44597C0}" presName="bgRect" presStyleLbl="bgShp" presStyleIdx="0" presStyleCnt="3" custLinFactNeighborY="1986"/>
      <dgm:spPr/>
    </dgm:pt>
    <dgm:pt modelId="{C35B54EA-CC36-44DE-829A-B07CA2740A55}" type="pres">
      <dgm:prSet presAssocID="{16BC5A24-BE67-4D91-8546-EDCCF44597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po"/>
        </a:ext>
      </dgm:extLst>
    </dgm:pt>
    <dgm:pt modelId="{221E1DBE-338A-4D1A-AFB9-241207FE20D5}" type="pres">
      <dgm:prSet presAssocID="{16BC5A24-BE67-4D91-8546-EDCCF44597C0}" presName="spaceRect" presStyleCnt="0"/>
      <dgm:spPr/>
    </dgm:pt>
    <dgm:pt modelId="{FF41CA95-8485-4AA9-8F5E-DA842DC1FC9D}" type="pres">
      <dgm:prSet presAssocID="{16BC5A24-BE67-4D91-8546-EDCCF44597C0}" presName="parTx" presStyleLbl="revTx" presStyleIdx="0" presStyleCnt="3">
        <dgm:presLayoutVars>
          <dgm:chMax val="0"/>
          <dgm:chPref val="0"/>
        </dgm:presLayoutVars>
      </dgm:prSet>
      <dgm:spPr/>
    </dgm:pt>
    <dgm:pt modelId="{7904BD34-EC7A-4EE7-AB19-8F8CF594DAF4}" type="pres">
      <dgm:prSet presAssocID="{93360621-787D-4F6C-9899-11F8E1B2C6B1}" presName="sibTrans" presStyleCnt="0"/>
      <dgm:spPr/>
    </dgm:pt>
    <dgm:pt modelId="{230D51DC-96D0-4F17-9DFF-C41A04D08C34}" type="pres">
      <dgm:prSet presAssocID="{1464C685-EAF0-440B-A937-32738A6CBD2F}" presName="compNode" presStyleCnt="0"/>
      <dgm:spPr/>
    </dgm:pt>
    <dgm:pt modelId="{079516CB-92CC-41CD-8602-0876D6FAF9CF}" type="pres">
      <dgm:prSet presAssocID="{1464C685-EAF0-440B-A937-32738A6CBD2F}" presName="bgRect" presStyleLbl="bgShp" presStyleIdx="1" presStyleCnt="3"/>
      <dgm:spPr/>
    </dgm:pt>
    <dgm:pt modelId="{12C277F5-A870-4816-86A6-C90736E54F93}" type="pres">
      <dgm:prSet presAssocID="{1464C685-EAF0-440B-A937-32738A6CBD2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ale di divieto con riempimento a tinta unita"/>
        </a:ext>
      </dgm:extLst>
    </dgm:pt>
    <dgm:pt modelId="{F6F4F011-692D-40C4-817C-30A929BA7BF1}" type="pres">
      <dgm:prSet presAssocID="{1464C685-EAF0-440B-A937-32738A6CBD2F}" presName="spaceRect" presStyleCnt="0"/>
      <dgm:spPr/>
    </dgm:pt>
    <dgm:pt modelId="{1D13DB25-F4CD-4A1D-8B63-F079C9BEEEF6}" type="pres">
      <dgm:prSet presAssocID="{1464C685-EAF0-440B-A937-32738A6CBD2F}" presName="parTx" presStyleLbl="revTx" presStyleIdx="1" presStyleCnt="3">
        <dgm:presLayoutVars>
          <dgm:chMax val="0"/>
          <dgm:chPref val="0"/>
        </dgm:presLayoutVars>
      </dgm:prSet>
      <dgm:spPr/>
    </dgm:pt>
    <dgm:pt modelId="{D89A3F61-E8B4-4952-B6E4-659509446C44}" type="pres">
      <dgm:prSet presAssocID="{A7FA2652-63BC-4FAE-9AB9-EB95C7A5666E}" presName="sibTrans" presStyleCnt="0"/>
      <dgm:spPr/>
    </dgm:pt>
    <dgm:pt modelId="{E7371B78-6A5D-4B7C-B450-16D333B3D3A9}" type="pres">
      <dgm:prSet presAssocID="{CFE7E0EB-8237-4A1C-8280-831C0CF761DD}" presName="compNode" presStyleCnt="0"/>
      <dgm:spPr/>
    </dgm:pt>
    <dgm:pt modelId="{58BB2B14-D97C-4BDA-89F3-248B9ADBCA26}" type="pres">
      <dgm:prSet presAssocID="{CFE7E0EB-8237-4A1C-8280-831C0CF761DD}" presName="bgRect" presStyleLbl="bgShp" presStyleIdx="2" presStyleCnt="3"/>
      <dgm:spPr/>
    </dgm:pt>
    <dgm:pt modelId="{B0A2CD2D-30A9-48F6-8036-6F81C15D8B47}" type="pres">
      <dgm:prSet presAssocID="{CFE7E0EB-8237-4A1C-8280-831C0CF761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8C80C8FD-CFA9-4C2A-B769-B0EF0F43720B}" type="pres">
      <dgm:prSet presAssocID="{CFE7E0EB-8237-4A1C-8280-831C0CF761DD}" presName="spaceRect" presStyleCnt="0"/>
      <dgm:spPr/>
    </dgm:pt>
    <dgm:pt modelId="{FE39796B-3DF5-46D7-8C09-1292513D9C5D}" type="pres">
      <dgm:prSet presAssocID="{CFE7E0EB-8237-4A1C-8280-831C0CF761D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DA89006-2B05-4DC8-B2F1-9C43CA7DB9AB}" srcId="{E8E28477-5694-4662-9CA3-C62D8DA3837F}" destId="{16BC5A24-BE67-4D91-8546-EDCCF44597C0}" srcOrd="0" destOrd="0" parTransId="{7945A581-AAF3-419D-892B-D9FAFABD3B9E}" sibTransId="{93360621-787D-4F6C-9899-11F8E1B2C6B1}"/>
    <dgm:cxn modelId="{B003AC13-B3E4-4176-BCA5-048A2E12CFB3}" srcId="{E8E28477-5694-4662-9CA3-C62D8DA3837F}" destId="{1464C685-EAF0-440B-A937-32738A6CBD2F}" srcOrd="1" destOrd="0" parTransId="{2914C1B3-DBCC-4DC9-87F8-60DADF58E05A}" sibTransId="{A7FA2652-63BC-4FAE-9AB9-EB95C7A5666E}"/>
    <dgm:cxn modelId="{39788B33-031D-42DE-93D5-E36B710F5C20}" type="presOf" srcId="{CFE7E0EB-8237-4A1C-8280-831C0CF761DD}" destId="{FE39796B-3DF5-46D7-8C09-1292513D9C5D}" srcOrd="0" destOrd="0" presId="urn:microsoft.com/office/officeart/2018/2/layout/IconVerticalSolidList"/>
    <dgm:cxn modelId="{F22EF668-359F-4D16-ABA6-8D589D1F3B8A}" type="presOf" srcId="{1464C685-EAF0-440B-A937-32738A6CBD2F}" destId="{1D13DB25-F4CD-4A1D-8B63-F079C9BEEEF6}" srcOrd="0" destOrd="0" presId="urn:microsoft.com/office/officeart/2018/2/layout/IconVerticalSolidList"/>
    <dgm:cxn modelId="{DA5EF84C-E394-4218-9334-961D8A3FE8FC}" type="presOf" srcId="{E8E28477-5694-4662-9CA3-C62D8DA3837F}" destId="{1E56C8DF-DB8B-4385-8F32-7C3ED7D37786}" srcOrd="0" destOrd="0" presId="urn:microsoft.com/office/officeart/2018/2/layout/IconVerticalSolidList"/>
    <dgm:cxn modelId="{4CDA3A8C-CC20-4D1B-87F1-A81F4E5E43D5}" type="presOf" srcId="{16BC5A24-BE67-4D91-8546-EDCCF44597C0}" destId="{FF41CA95-8485-4AA9-8F5E-DA842DC1FC9D}" srcOrd="0" destOrd="0" presId="urn:microsoft.com/office/officeart/2018/2/layout/IconVerticalSolidList"/>
    <dgm:cxn modelId="{B91476C8-B2B2-45E6-B5E2-1AC29C904A39}" srcId="{E8E28477-5694-4662-9CA3-C62D8DA3837F}" destId="{CFE7E0EB-8237-4A1C-8280-831C0CF761DD}" srcOrd="2" destOrd="0" parTransId="{D39C9A98-3C79-4C1E-A2A5-358EF718CF5F}" sibTransId="{AA524F33-AE81-492F-8C92-734478C45AA4}"/>
    <dgm:cxn modelId="{F558CD8F-646F-4D4F-8F8C-338B56F29138}" type="presParOf" srcId="{1E56C8DF-DB8B-4385-8F32-7C3ED7D37786}" destId="{23F01D23-AEF8-40B1-A1ED-F9D83775E6C3}" srcOrd="0" destOrd="0" presId="urn:microsoft.com/office/officeart/2018/2/layout/IconVerticalSolidList"/>
    <dgm:cxn modelId="{A8C785C0-DE19-40CE-BE9A-3C39633F11C4}" type="presParOf" srcId="{23F01D23-AEF8-40B1-A1ED-F9D83775E6C3}" destId="{2BD4D144-DB8B-471C-B271-9440E73398D3}" srcOrd="0" destOrd="0" presId="urn:microsoft.com/office/officeart/2018/2/layout/IconVerticalSolidList"/>
    <dgm:cxn modelId="{5F557049-9C0E-4BA2-A44E-DA46E46D8637}" type="presParOf" srcId="{23F01D23-AEF8-40B1-A1ED-F9D83775E6C3}" destId="{C35B54EA-CC36-44DE-829A-B07CA2740A55}" srcOrd="1" destOrd="0" presId="urn:microsoft.com/office/officeart/2018/2/layout/IconVerticalSolidList"/>
    <dgm:cxn modelId="{DB088B7D-9865-4B85-B9C1-3E7CA5AED60B}" type="presParOf" srcId="{23F01D23-AEF8-40B1-A1ED-F9D83775E6C3}" destId="{221E1DBE-338A-4D1A-AFB9-241207FE20D5}" srcOrd="2" destOrd="0" presId="urn:microsoft.com/office/officeart/2018/2/layout/IconVerticalSolidList"/>
    <dgm:cxn modelId="{2FA6D741-018A-42E8-BADD-24707B54D8E4}" type="presParOf" srcId="{23F01D23-AEF8-40B1-A1ED-F9D83775E6C3}" destId="{FF41CA95-8485-4AA9-8F5E-DA842DC1FC9D}" srcOrd="3" destOrd="0" presId="urn:microsoft.com/office/officeart/2018/2/layout/IconVerticalSolidList"/>
    <dgm:cxn modelId="{A12EDB29-BBAE-4834-A619-8EF1A0CDB0D2}" type="presParOf" srcId="{1E56C8DF-DB8B-4385-8F32-7C3ED7D37786}" destId="{7904BD34-EC7A-4EE7-AB19-8F8CF594DAF4}" srcOrd="1" destOrd="0" presId="urn:microsoft.com/office/officeart/2018/2/layout/IconVerticalSolidList"/>
    <dgm:cxn modelId="{70469E50-A330-40F7-A552-88AFA2D8D01B}" type="presParOf" srcId="{1E56C8DF-DB8B-4385-8F32-7C3ED7D37786}" destId="{230D51DC-96D0-4F17-9DFF-C41A04D08C34}" srcOrd="2" destOrd="0" presId="urn:microsoft.com/office/officeart/2018/2/layout/IconVerticalSolidList"/>
    <dgm:cxn modelId="{C7BC4C4E-4159-4B64-8F4A-6BC722484DF7}" type="presParOf" srcId="{230D51DC-96D0-4F17-9DFF-C41A04D08C34}" destId="{079516CB-92CC-41CD-8602-0876D6FAF9CF}" srcOrd="0" destOrd="0" presId="urn:microsoft.com/office/officeart/2018/2/layout/IconVerticalSolidList"/>
    <dgm:cxn modelId="{7E572282-E614-40D3-B43E-E1CCAFE0756B}" type="presParOf" srcId="{230D51DC-96D0-4F17-9DFF-C41A04D08C34}" destId="{12C277F5-A870-4816-86A6-C90736E54F93}" srcOrd="1" destOrd="0" presId="urn:microsoft.com/office/officeart/2018/2/layout/IconVerticalSolidList"/>
    <dgm:cxn modelId="{1F592383-0D9D-4410-A372-12F84EB23AEF}" type="presParOf" srcId="{230D51DC-96D0-4F17-9DFF-C41A04D08C34}" destId="{F6F4F011-692D-40C4-817C-30A929BA7BF1}" srcOrd="2" destOrd="0" presId="urn:microsoft.com/office/officeart/2018/2/layout/IconVerticalSolidList"/>
    <dgm:cxn modelId="{F60C2892-C6F2-4D20-B49D-C5285E0D448E}" type="presParOf" srcId="{230D51DC-96D0-4F17-9DFF-C41A04D08C34}" destId="{1D13DB25-F4CD-4A1D-8B63-F079C9BEEEF6}" srcOrd="3" destOrd="0" presId="urn:microsoft.com/office/officeart/2018/2/layout/IconVerticalSolidList"/>
    <dgm:cxn modelId="{05473A29-255C-4F20-87E1-2B3CF7BC978B}" type="presParOf" srcId="{1E56C8DF-DB8B-4385-8F32-7C3ED7D37786}" destId="{D89A3F61-E8B4-4952-B6E4-659509446C44}" srcOrd="3" destOrd="0" presId="urn:microsoft.com/office/officeart/2018/2/layout/IconVerticalSolidList"/>
    <dgm:cxn modelId="{9CF430AD-A7B2-4A75-BFBF-1E3195AE2CB3}" type="presParOf" srcId="{1E56C8DF-DB8B-4385-8F32-7C3ED7D37786}" destId="{E7371B78-6A5D-4B7C-B450-16D333B3D3A9}" srcOrd="4" destOrd="0" presId="urn:microsoft.com/office/officeart/2018/2/layout/IconVerticalSolidList"/>
    <dgm:cxn modelId="{DBFC591A-41F5-4C9E-A127-54065FC21D82}" type="presParOf" srcId="{E7371B78-6A5D-4B7C-B450-16D333B3D3A9}" destId="{58BB2B14-D97C-4BDA-89F3-248B9ADBCA26}" srcOrd="0" destOrd="0" presId="urn:microsoft.com/office/officeart/2018/2/layout/IconVerticalSolidList"/>
    <dgm:cxn modelId="{9017DFE8-3C6A-4DFE-ACAC-35737568641C}" type="presParOf" srcId="{E7371B78-6A5D-4B7C-B450-16D333B3D3A9}" destId="{B0A2CD2D-30A9-48F6-8036-6F81C15D8B47}" srcOrd="1" destOrd="0" presId="urn:microsoft.com/office/officeart/2018/2/layout/IconVerticalSolidList"/>
    <dgm:cxn modelId="{5D09D913-9501-4E34-A484-67573C85ACDD}" type="presParOf" srcId="{E7371B78-6A5D-4B7C-B450-16D333B3D3A9}" destId="{8C80C8FD-CFA9-4C2A-B769-B0EF0F43720B}" srcOrd="2" destOrd="0" presId="urn:microsoft.com/office/officeart/2018/2/layout/IconVerticalSolidList"/>
    <dgm:cxn modelId="{E1AF9185-8F93-49ED-B539-A521F7796C76}" type="presParOf" srcId="{E7371B78-6A5D-4B7C-B450-16D333B3D3A9}" destId="{FE39796B-3DF5-46D7-8C09-1292513D9C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C7027B-5BDB-47CF-BBF1-534D0B3AD69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103E8DAB-3990-4CBF-B6CC-928EA38CA88F}">
      <dgm:prSet phldrT="[Testo]"/>
      <dgm:spPr/>
      <dgm:t>
        <a:bodyPr/>
        <a:lstStyle/>
        <a:p>
          <a:r>
            <a:rPr lang="it-IT" dirty="0"/>
            <a:t>Trattamento di </a:t>
          </a:r>
          <a:r>
            <a:rPr lang="it-IT" b="1" dirty="0"/>
            <a:t>II scelta </a:t>
          </a:r>
          <a:r>
            <a:rPr lang="it-IT" b="0" dirty="0"/>
            <a:t>per la</a:t>
          </a:r>
          <a:r>
            <a:rPr lang="it-IT" dirty="0"/>
            <a:t> prevenzione secondaria in soggetti con pregresse fratture osteoporotiche</a:t>
          </a:r>
        </a:p>
      </dgm:t>
    </dgm:pt>
    <dgm:pt modelId="{353240B9-36FA-40F6-93B8-0F6FAE7AA56E}" type="parTrans" cxnId="{5B8392A1-F140-445D-AA58-8FC38E05AB04}">
      <dgm:prSet/>
      <dgm:spPr/>
      <dgm:t>
        <a:bodyPr/>
        <a:lstStyle/>
        <a:p>
          <a:endParaRPr lang="it-IT"/>
        </a:p>
      </dgm:t>
    </dgm:pt>
    <dgm:pt modelId="{74137A6A-3D48-4EE7-AC04-B88A3CCDBA83}" type="sibTrans" cxnId="{5B8392A1-F140-445D-AA58-8FC38E05AB04}">
      <dgm:prSet/>
      <dgm:spPr/>
      <dgm:t>
        <a:bodyPr/>
        <a:lstStyle/>
        <a:p>
          <a:endParaRPr lang="it-IT"/>
        </a:p>
      </dgm:t>
    </dgm:pt>
    <dgm:pt modelId="{4333E6BE-42BE-4C9C-8E43-BC047419DEA5}">
      <dgm:prSet phldrT="[Testo]" custT="1"/>
      <dgm:spPr/>
      <dgm:t>
        <a:bodyPr/>
        <a:lstStyle/>
        <a:p>
          <a:pPr algn="ctr">
            <a:buNone/>
          </a:pPr>
          <a:r>
            <a:rPr lang="it-IT" sz="1900" dirty="0"/>
            <a:t>Fratture vertebrali o di femore</a:t>
          </a:r>
        </a:p>
      </dgm:t>
    </dgm:pt>
    <dgm:pt modelId="{4049BA0E-DEC7-43CC-B1C5-863C5DC2B959}" type="sibTrans" cxnId="{C8EFCA8B-62E2-4767-BEA0-8FA9379F8F88}">
      <dgm:prSet/>
      <dgm:spPr/>
      <dgm:t>
        <a:bodyPr/>
        <a:lstStyle/>
        <a:p>
          <a:endParaRPr lang="it-IT"/>
        </a:p>
      </dgm:t>
    </dgm:pt>
    <dgm:pt modelId="{247A9C80-2F31-4405-B65E-09CAB7EA63BB}" type="parTrans" cxnId="{C8EFCA8B-62E2-4767-BEA0-8FA9379F8F88}">
      <dgm:prSet/>
      <dgm:spPr/>
      <dgm:t>
        <a:bodyPr/>
        <a:lstStyle/>
        <a:p>
          <a:endParaRPr lang="it-IT"/>
        </a:p>
      </dgm:t>
    </dgm:pt>
    <dgm:pt modelId="{B9B48C77-81FF-448D-9C90-48CC299F9CAE}" type="pres">
      <dgm:prSet presAssocID="{47C7027B-5BDB-47CF-BBF1-534D0B3AD6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726E88-D38F-4EC9-B60C-9E71A83BED1B}" type="pres">
      <dgm:prSet presAssocID="{103E8DAB-3990-4CBF-B6CC-928EA38CA88F}" presName="root" presStyleCnt="0"/>
      <dgm:spPr/>
    </dgm:pt>
    <dgm:pt modelId="{B34C2485-AC4F-45A1-874C-6406CA31527F}" type="pres">
      <dgm:prSet presAssocID="{103E8DAB-3990-4CBF-B6CC-928EA38CA88F}" presName="rootComposite" presStyleCnt="0"/>
      <dgm:spPr/>
    </dgm:pt>
    <dgm:pt modelId="{29126049-F2C1-4C8C-8B7B-8C69568ED542}" type="pres">
      <dgm:prSet presAssocID="{103E8DAB-3990-4CBF-B6CC-928EA38CA88F}" presName="rootText" presStyleLbl="node1" presStyleIdx="0" presStyleCnt="1"/>
      <dgm:spPr/>
    </dgm:pt>
    <dgm:pt modelId="{A17BCFF6-79FA-4C9C-BD50-2C6E8E6E110C}" type="pres">
      <dgm:prSet presAssocID="{103E8DAB-3990-4CBF-B6CC-928EA38CA88F}" presName="rootConnector" presStyleLbl="node1" presStyleIdx="0" presStyleCnt="1"/>
      <dgm:spPr/>
    </dgm:pt>
    <dgm:pt modelId="{6AE61586-A7A7-420A-831F-BF0C4404B186}" type="pres">
      <dgm:prSet presAssocID="{103E8DAB-3990-4CBF-B6CC-928EA38CA88F}" presName="childShape" presStyleCnt="0"/>
      <dgm:spPr/>
    </dgm:pt>
    <dgm:pt modelId="{BEE71BB7-B1A1-4D1F-92E9-6C159178D478}" type="pres">
      <dgm:prSet presAssocID="{247A9C80-2F31-4405-B65E-09CAB7EA63BB}" presName="Name13" presStyleLbl="parChTrans1D2" presStyleIdx="0" presStyleCnt="1"/>
      <dgm:spPr/>
    </dgm:pt>
    <dgm:pt modelId="{F115398A-1075-4C36-8E84-892852675B79}" type="pres">
      <dgm:prSet presAssocID="{4333E6BE-42BE-4C9C-8E43-BC047419DEA5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1259CF3C-A61B-4A34-85C5-BC527DB96E6A}" type="presOf" srcId="{247A9C80-2F31-4405-B65E-09CAB7EA63BB}" destId="{BEE71BB7-B1A1-4D1F-92E9-6C159178D478}" srcOrd="0" destOrd="0" presId="urn:microsoft.com/office/officeart/2005/8/layout/hierarchy3"/>
    <dgm:cxn modelId="{C8EFCA8B-62E2-4767-BEA0-8FA9379F8F88}" srcId="{103E8DAB-3990-4CBF-B6CC-928EA38CA88F}" destId="{4333E6BE-42BE-4C9C-8E43-BC047419DEA5}" srcOrd="0" destOrd="0" parTransId="{247A9C80-2F31-4405-B65E-09CAB7EA63BB}" sibTransId="{4049BA0E-DEC7-43CC-B1C5-863C5DC2B959}"/>
    <dgm:cxn modelId="{3950AEA0-067E-4CD5-8F3E-9040B8F87EE5}" type="presOf" srcId="{103E8DAB-3990-4CBF-B6CC-928EA38CA88F}" destId="{29126049-F2C1-4C8C-8B7B-8C69568ED542}" srcOrd="0" destOrd="0" presId="urn:microsoft.com/office/officeart/2005/8/layout/hierarchy3"/>
    <dgm:cxn modelId="{5B8392A1-F140-445D-AA58-8FC38E05AB04}" srcId="{47C7027B-5BDB-47CF-BBF1-534D0B3AD69F}" destId="{103E8DAB-3990-4CBF-B6CC-928EA38CA88F}" srcOrd="0" destOrd="0" parTransId="{353240B9-36FA-40F6-93B8-0F6FAE7AA56E}" sibTransId="{74137A6A-3D48-4EE7-AC04-B88A3CCDBA83}"/>
    <dgm:cxn modelId="{3206DAAF-2596-4181-A4EC-E73BD6F5DBE2}" type="presOf" srcId="{47C7027B-5BDB-47CF-BBF1-534D0B3AD69F}" destId="{B9B48C77-81FF-448D-9C90-48CC299F9CAE}" srcOrd="0" destOrd="0" presId="urn:microsoft.com/office/officeart/2005/8/layout/hierarchy3"/>
    <dgm:cxn modelId="{610CF8B0-1EEB-4286-B4E8-139F4078DA43}" type="presOf" srcId="{4333E6BE-42BE-4C9C-8E43-BC047419DEA5}" destId="{F115398A-1075-4C36-8E84-892852675B79}" srcOrd="0" destOrd="0" presId="urn:microsoft.com/office/officeart/2005/8/layout/hierarchy3"/>
    <dgm:cxn modelId="{BD0889FA-A489-4E8D-BCC5-52C36DE1AAF4}" type="presOf" srcId="{103E8DAB-3990-4CBF-B6CC-928EA38CA88F}" destId="{A17BCFF6-79FA-4C9C-BD50-2C6E8E6E110C}" srcOrd="1" destOrd="0" presId="urn:microsoft.com/office/officeart/2005/8/layout/hierarchy3"/>
    <dgm:cxn modelId="{F0DA3EFB-A5E8-48DE-A725-68295176CF93}" type="presParOf" srcId="{B9B48C77-81FF-448D-9C90-48CC299F9CAE}" destId="{4E726E88-D38F-4EC9-B60C-9E71A83BED1B}" srcOrd="0" destOrd="0" presId="urn:microsoft.com/office/officeart/2005/8/layout/hierarchy3"/>
    <dgm:cxn modelId="{A9F6B92C-0D52-485C-AB82-3BDBB777D0EA}" type="presParOf" srcId="{4E726E88-D38F-4EC9-B60C-9E71A83BED1B}" destId="{B34C2485-AC4F-45A1-874C-6406CA31527F}" srcOrd="0" destOrd="0" presId="urn:microsoft.com/office/officeart/2005/8/layout/hierarchy3"/>
    <dgm:cxn modelId="{6FCB64F0-A0D0-4D7D-94AE-9517EAECBFD1}" type="presParOf" srcId="{B34C2485-AC4F-45A1-874C-6406CA31527F}" destId="{29126049-F2C1-4C8C-8B7B-8C69568ED542}" srcOrd="0" destOrd="0" presId="urn:microsoft.com/office/officeart/2005/8/layout/hierarchy3"/>
    <dgm:cxn modelId="{F983AE31-4F82-477D-9D57-8756EFB3C0DD}" type="presParOf" srcId="{B34C2485-AC4F-45A1-874C-6406CA31527F}" destId="{A17BCFF6-79FA-4C9C-BD50-2C6E8E6E110C}" srcOrd="1" destOrd="0" presId="urn:microsoft.com/office/officeart/2005/8/layout/hierarchy3"/>
    <dgm:cxn modelId="{2CD222AD-3B60-4FC9-96B2-BF164FA18BE7}" type="presParOf" srcId="{4E726E88-D38F-4EC9-B60C-9E71A83BED1B}" destId="{6AE61586-A7A7-420A-831F-BF0C4404B186}" srcOrd="1" destOrd="0" presId="urn:microsoft.com/office/officeart/2005/8/layout/hierarchy3"/>
    <dgm:cxn modelId="{138D19C4-E79B-4F70-8AD7-FF9D98C7A65C}" type="presParOf" srcId="{6AE61586-A7A7-420A-831F-BF0C4404B186}" destId="{BEE71BB7-B1A1-4D1F-92E9-6C159178D478}" srcOrd="0" destOrd="0" presId="urn:microsoft.com/office/officeart/2005/8/layout/hierarchy3"/>
    <dgm:cxn modelId="{931C15F2-05B0-47F3-AB25-F95E79516B54}" type="presParOf" srcId="{6AE61586-A7A7-420A-831F-BF0C4404B186}" destId="{F115398A-1075-4C36-8E84-892852675B7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7027B-5BDB-47CF-BBF1-534D0B3AD69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103E8DAB-3990-4CBF-B6CC-928EA38CA88F}">
      <dgm:prSet phldrT="[Testo]"/>
      <dgm:spPr/>
      <dgm:t>
        <a:bodyPr/>
        <a:lstStyle/>
        <a:p>
          <a:r>
            <a:rPr lang="it-IT" dirty="0"/>
            <a:t>Trattamento di </a:t>
          </a:r>
          <a:r>
            <a:rPr lang="it-IT" b="1" dirty="0"/>
            <a:t>II scelta </a:t>
          </a:r>
          <a:r>
            <a:rPr lang="it-IT" dirty="0"/>
            <a:t> per la prevenzione secondaria in soggetti con pregresse fratture osteoporotiche</a:t>
          </a:r>
        </a:p>
      </dgm:t>
    </dgm:pt>
    <dgm:pt modelId="{353240B9-36FA-40F6-93B8-0F6FAE7AA56E}" type="parTrans" cxnId="{5B8392A1-F140-445D-AA58-8FC38E05AB04}">
      <dgm:prSet/>
      <dgm:spPr/>
      <dgm:t>
        <a:bodyPr/>
        <a:lstStyle/>
        <a:p>
          <a:endParaRPr lang="it-IT"/>
        </a:p>
      </dgm:t>
    </dgm:pt>
    <dgm:pt modelId="{74137A6A-3D48-4EE7-AC04-B88A3CCDBA83}" type="sibTrans" cxnId="{5B8392A1-F140-445D-AA58-8FC38E05AB04}">
      <dgm:prSet/>
      <dgm:spPr/>
      <dgm:t>
        <a:bodyPr/>
        <a:lstStyle/>
        <a:p>
          <a:endParaRPr lang="it-IT"/>
        </a:p>
      </dgm:t>
    </dgm:pt>
    <dgm:pt modelId="{4333E6BE-42BE-4C9C-8E43-BC047419DEA5}">
      <dgm:prSet phldrT="[Testo]" custT="1"/>
      <dgm:spPr/>
      <dgm:t>
        <a:bodyPr/>
        <a:lstStyle/>
        <a:p>
          <a:pPr algn="ctr">
            <a:buNone/>
          </a:pPr>
          <a:r>
            <a:rPr lang="it-IT" sz="1900" dirty="0"/>
            <a:t>Fratture vertebrali o di femore</a:t>
          </a:r>
        </a:p>
      </dgm:t>
    </dgm:pt>
    <dgm:pt modelId="{4049BA0E-DEC7-43CC-B1C5-863C5DC2B959}" type="sibTrans" cxnId="{C8EFCA8B-62E2-4767-BEA0-8FA9379F8F88}">
      <dgm:prSet/>
      <dgm:spPr/>
      <dgm:t>
        <a:bodyPr/>
        <a:lstStyle/>
        <a:p>
          <a:endParaRPr lang="it-IT"/>
        </a:p>
      </dgm:t>
    </dgm:pt>
    <dgm:pt modelId="{247A9C80-2F31-4405-B65E-09CAB7EA63BB}" type="parTrans" cxnId="{C8EFCA8B-62E2-4767-BEA0-8FA9379F8F88}">
      <dgm:prSet/>
      <dgm:spPr/>
      <dgm:t>
        <a:bodyPr/>
        <a:lstStyle/>
        <a:p>
          <a:endParaRPr lang="it-IT"/>
        </a:p>
      </dgm:t>
    </dgm:pt>
    <dgm:pt modelId="{A289DE3E-BA10-437B-8CC4-D5976ADD9242}">
      <dgm:prSet phldrT="[Testo]" custT="1"/>
      <dgm:spPr/>
      <dgm:t>
        <a:bodyPr/>
        <a:lstStyle/>
        <a:p>
          <a:r>
            <a:rPr lang="it-IT" sz="1900" dirty="0"/>
            <a:t>Fratture non vertebrali e non femorali</a:t>
          </a:r>
        </a:p>
      </dgm:t>
    </dgm:pt>
    <dgm:pt modelId="{FCA0EEE9-9FFA-4532-9ACF-913CA134D6D9}" type="sibTrans" cxnId="{8F0472A4-1B85-4B6E-8113-E920C2E4BF7E}">
      <dgm:prSet/>
      <dgm:spPr/>
      <dgm:t>
        <a:bodyPr/>
        <a:lstStyle/>
        <a:p>
          <a:endParaRPr lang="it-IT"/>
        </a:p>
      </dgm:t>
    </dgm:pt>
    <dgm:pt modelId="{81A44913-6978-40B2-8F85-E2DED4B08DBF}" type="parTrans" cxnId="{8F0472A4-1B85-4B6E-8113-E920C2E4BF7E}">
      <dgm:prSet/>
      <dgm:spPr/>
      <dgm:t>
        <a:bodyPr/>
        <a:lstStyle/>
        <a:p>
          <a:endParaRPr lang="it-IT"/>
        </a:p>
      </dgm:t>
    </dgm:pt>
    <dgm:pt modelId="{B9B48C77-81FF-448D-9C90-48CC299F9CAE}" type="pres">
      <dgm:prSet presAssocID="{47C7027B-5BDB-47CF-BBF1-534D0B3AD6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726E88-D38F-4EC9-B60C-9E71A83BED1B}" type="pres">
      <dgm:prSet presAssocID="{103E8DAB-3990-4CBF-B6CC-928EA38CA88F}" presName="root" presStyleCnt="0"/>
      <dgm:spPr/>
    </dgm:pt>
    <dgm:pt modelId="{B34C2485-AC4F-45A1-874C-6406CA31527F}" type="pres">
      <dgm:prSet presAssocID="{103E8DAB-3990-4CBF-B6CC-928EA38CA88F}" presName="rootComposite" presStyleCnt="0"/>
      <dgm:spPr/>
    </dgm:pt>
    <dgm:pt modelId="{29126049-F2C1-4C8C-8B7B-8C69568ED542}" type="pres">
      <dgm:prSet presAssocID="{103E8DAB-3990-4CBF-B6CC-928EA38CA88F}" presName="rootText" presStyleLbl="node1" presStyleIdx="0" presStyleCnt="1"/>
      <dgm:spPr/>
    </dgm:pt>
    <dgm:pt modelId="{A17BCFF6-79FA-4C9C-BD50-2C6E8E6E110C}" type="pres">
      <dgm:prSet presAssocID="{103E8DAB-3990-4CBF-B6CC-928EA38CA88F}" presName="rootConnector" presStyleLbl="node1" presStyleIdx="0" presStyleCnt="1"/>
      <dgm:spPr/>
    </dgm:pt>
    <dgm:pt modelId="{6AE61586-A7A7-420A-831F-BF0C4404B186}" type="pres">
      <dgm:prSet presAssocID="{103E8DAB-3990-4CBF-B6CC-928EA38CA88F}" presName="childShape" presStyleCnt="0"/>
      <dgm:spPr/>
    </dgm:pt>
    <dgm:pt modelId="{BEE71BB7-B1A1-4D1F-92E9-6C159178D478}" type="pres">
      <dgm:prSet presAssocID="{247A9C80-2F31-4405-B65E-09CAB7EA63BB}" presName="Name13" presStyleLbl="parChTrans1D2" presStyleIdx="0" presStyleCnt="2"/>
      <dgm:spPr/>
    </dgm:pt>
    <dgm:pt modelId="{F115398A-1075-4C36-8E84-892852675B79}" type="pres">
      <dgm:prSet presAssocID="{4333E6BE-42BE-4C9C-8E43-BC047419DEA5}" presName="childText" presStyleLbl="bgAcc1" presStyleIdx="0" presStyleCnt="2">
        <dgm:presLayoutVars>
          <dgm:bulletEnabled val="1"/>
        </dgm:presLayoutVars>
      </dgm:prSet>
      <dgm:spPr/>
    </dgm:pt>
    <dgm:pt modelId="{A7F75CBB-348C-4941-9F50-1D43C3078E8D}" type="pres">
      <dgm:prSet presAssocID="{81A44913-6978-40B2-8F85-E2DED4B08DBF}" presName="Name13" presStyleLbl="parChTrans1D2" presStyleIdx="1" presStyleCnt="2"/>
      <dgm:spPr/>
    </dgm:pt>
    <dgm:pt modelId="{A7CF7DFB-DA16-4FDD-9F39-960F9A002B61}" type="pres">
      <dgm:prSet presAssocID="{A289DE3E-BA10-437B-8CC4-D5976ADD9242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99A5C303-FC8A-4BE8-9232-DAF8202A9312}" type="presOf" srcId="{A289DE3E-BA10-437B-8CC4-D5976ADD9242}" destId="{A7CF7DFB-DA16-4FDD-9F39-960F9A002B61}" srcOrd="0" destOrd="0" presId="urn:microsoft.com/office/officeart/2005/8/layout/hierarchy3"/>
    <dgm:cxn modelId="{1259CF3C-A61B-4A34-85C5-BC527DB96E6A}" type="presOf" srcId="{247A9C80-2F31-4405-B65E-09CAB7EA63BB}" destId="{BEE71BB7-B1A1-4D1F-92E9-6C159178D478}" srcOrd="0" destOrd="0" presId="urn:microsoft.com/office/officeart/2005/8/layout/hierarchy3"/>
    <dgm:cxn modelId="{C8EFCA8B-62E2-4767-BEA0-8FA9379F8F88}" srcId="{103E8DAB-3990-4CBF-B6CC-928EA38CA88F}" destId="{4333E6BE-42BE-4C9C-8E43-BC047419DEA5}" srcOrd="0" destOrd="0" parTransId="{247A9C80-2F31-4405-B65E-09CAB7EA63BB}" sibTransId="{4049BA0E-DEC7-43CC-B1C5-863C5DC2B959}"/>
    <dgm:cxn modelId="{8B6FEF8D-782A-42C9-9E51-5D5FF0F2E295}" type="presOf" srcId="{81A44913-6978-40B2-8F85-E2DED4B08DBF}" destId="{A7F75CBB-348C-4941-9F50-1D43C3078E8D}" srcOrd="0" destOrd="0" presId="urn:microsoft.com/office/officeart/2005/8/layout/hierarchy3"/>
    <dgm:cxn modelId="{3950AEA0-067E-4CD5-8F3E-9040B8F87EE5}" type="presOf" srcId="{103E8DAB-3990-4CBF-B6CC-928EA38CA88F}" destId="{29126049-F2C1-4C8C-8B7B-8C69568ED542}" srcOrd="0" destOrd="0" presId="urn:microsoft.com/office/officeart/2005/8/layout/hierarchy3"/>
    <dgm:cxn modelId="{5B8392A1-F140-445D-AA58-8FC38E05AB04}" srcId="{47C7027B-5BDB-47CF-BBF1-534D0B3AD69F}" destId="{103E8DAB-3990-4CBF-B6CC-928EA38CA88F}" srcOrd="0" destOrd="0" parTransId="{353240B9-36FA-40F6-93B8-0F6FAE7AA56E}" sibTransId="{74137A6A-3D48-4EE7-AC04-B88A3CCDBA83}"/>
    <dgm:cxn modelId="{8F0472A4-1B85-4B6E-8113-E920C2E4BF7E}" srcId="{103E8DAB-3990-4CBF-B6CC-928EA38CA88F}" destId="{A289DE3E-BA10-437B-8CC4-D5976ADD9242}" srcOrd="1" destOrd="0" parTransId="{81A44913-6978-40B2-8F85-E2DED4B08DBF}" sibTransId="{FCA0EEE9-9FFA-4532-9ACF-913CA134D6D9}"/>
    <dgm:cxn modelId="{3206DAAF-2596-4181-A4EC-E73BD6F5DBE2}" type="presOf" srcId="{47C7027B-5BDB-47CF-BBF1-534D0B3AD69F}" destId="{B9B48C77-81FF-448D-9C90-48CC299F9CAE}" srcOrd="0" destOrd="0" presId="urn:microsoft.com/office/officeart/2005/8/layout/hierarchy3"/>
    <dgm:cxn modelId="{610CF8B0-1EEB-4286-B4E8-139F4078DA43}" type="presOf" srcId="{4333E6BE-42BE-4C9C-8E43-BC047419DEA5}" destId="{F115398A-1075-4C36-8E84-892852675B79}" srcOrd="0" destOrd="0" presId="urn:microsoft.com/office/officeart/2005/8/layout/hierarchy3"/>
    <dgm:cxn modelId="{BD0889FA-A489-4E8D-BCC5-52C36DE1AAF4}" type="presOf" srcId="{103E8DAB-3990-4CBF-B6CC-928EA38CA88F}" destId="{A17BCFF6-79FA-4C9C-BD50-2C6E8E6E110C}" srcOrd="1" destOrd="0" presId="urn:microsoft.com/office/officeart/2005/8/layout/hierarchy3"/>
    <dgm:cxn modelId="{F0DA3EFB-A5E8-48DE-A725-68295176CF93}" type="presParOf" srcId="{B9B48C77-81FF-448D-9C90-48CC299F9CAE}" destId="{4E726E88-D38F-4EC9-B60C-9E71A83BED1B}" srcOrd="0" destOrd="0" presId="urn:microsoft.com/office/officeart/2005/8/layout/hierarchy3"/>
    <dgm:cxn modelId="{A9F6B92C-0D52-485C-AB82-3BDBB777D0EA}" type="presParOf" srcId="{4E726E88-D38F-4EC9-B60C-9E71A83BED1B}" destId="{B34C2485-AC4F-45A1-874C-6406CA31527F}" srcOrd="0" destOrd="0" presId="urn:microsoft.com/office/officeart/2005/8/layout/hierarchy3"/>
    <dgm:cxn modelId="{6FCB64F0-A0D0-4D7D-94AE-9517EAECBFD1}" type="presParOf" srcId="{B34C2485-AC4F-45A1-874C-6406CA31527F}" destId="{29126049-F2C1-4C8C-8B7B-8C69568ED542}" srcOrd="0" destOrd="0" presId="urn:microsoft.com/office/officeart/2005/8/layout/hierarchy3"/>
    <dgm:cxn modelId="{F983AE31-4F82-477D-9D57-8756EFB3C0DD}" type="presParOf" srcId="{B34C2485-AC4F-45A1-874C-6406CA31527F}" destId="{A17BCFF6-79FA-4C9C-BD50-2C6E8E6E110C}" srcOrd="1" destOrd="0" presId="urn:microsoft.com/office/officeart/2005/8/layout/hierarchy3"/>
    <dgm:cxn modelId="{2CD222AD-3B60-4FC9-96B2-BF164FA18BE7}" type="presParOf" srcId="{4E726E88-D38F-4EC9-B60C-9E71A83BED1B}" destId="{6AE61586-A7A7-420A-831F-BF0C4404B186}" srcOrd="1" destOrd="0" presId="urn:microsoft.com/office/officeart/2005/8/layout/hierarchy3"/>
    <dgm:cxn modelId="{138D19C4-E79B-4F70-8AD7-FF9D98C7A65C}" type="presParOf" srcId="{6AE61586-A7A7-420A-831F-BF0C4404B186}" destId="{BEE71BB7-B1A1-4D1F-92E9-6C159178D478}" srcOrd="0" destOrd="0" presId="urn:microsoft.com/office/officeart/2005/8/layout/hierarchy3"/>
    <dgm:cxn modelId="{931C15F2-05B0-47F3-AB25-F95E79516B54}" type="presParOf" srcId="{6AE61586-A7A7-420A-831F-BF0C4404B186}" destId="{F115398A-1075-4C36-8E84-892852675B79}" srcOrd="1" destOrd="0" presId="urn:microsoft.com/office/officeart/2005/8/layout/hierarchy3"/>
    <dgm:cxn modelId="{6B16C8F4-4DA1-4746-BDEC-38206E8BBD49}" type="presParOf" srcId="{6AE61586-A7A7-420A-831F-BF0C4404B186}" destId="{A7F75CBB-348C-4941-9F50-1D43C3078E8D}" srcOrd="2" destOrd="0" presId="urn:microsoft.com/office/officeart/2005/8/layout/hierarchy3"/>
    <dgm:cxn modelId="{68C7F4B3-B529-49CC-91D5-388938A0D972}" type="presParOf" srcId="{6AE61586-A7A7-420A-831F-BF0C4404B186}" destId="{A7CF7DFB-DA16-4FDD-9F39-960F9A002B6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E28B40-8372-49FC-8B2C-70A29BD0A9C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91B0FE68-0102-4DE2-9BFF-12596FBCEAB6}">
      <dgm:prSet phldrT="[Testo]"/>
      <dgm:spPr/>
      <dgm:t>
        <a:bodyPr/>
        <a:lstStyle/>
        <a:p>
          <a:r>
            <a:rPr lang="it-IT" dirty="0"/>
            <a:t>Presenza di intolleranze</a:t>
          </a:r>
        </a:p>
      </dgm:t>
    </dgm:pt>
    <dgm:pt modelId="{0D295C5D-A8EF-499E-9172-B3BF664E3A3E}" type="parTrans" cxnId="{FDA4F649-FE55-4458-8FF1-FE3DDFD9DA45}">
      <dgm:prSet/>
      <dgm:spPr/>
      <dgm:t>
        <a:bodyPr/>
        <a:lstStyle/>
        <a:p>
          <a:endParaRPr lang="it-IT"/>
        </a:p>
      </dgm:t>
    </dgm:pt>
    <dgm:pt modelId="{74550245-AE01-4AD8-A12C-8B21A6A5E532}" type="sibTrans" cxnId="{FDA4F649-FE55-4458-8FF1-FE3DDFD9DA45}">
      <dgm:prSet/>
      <dgm:spPr/>
      <dgm:t>
        <a:bodyPr/>
        <a:lstStyle/>
        <a:p>
          <a:endParaRPr lang="it-IT"/>
        </a:p>
      </dgm:t>
    </dgm:pt>
    <dgm:pt modelId="{8AD9F763-0392-4687-AF0D-AE92B81E1304}">
      <dgm:prSet phldrT="[Testo]"/>
      <dgm:spPr/>
      <dgm:t>
        <a:bodyPr/>
        <a:lstStyle/>
        <a:p>
          <a:r>
            <a:rPr lang="it-IT" dirty="0"/>
            <a:t>Incapacità di assunzione corretta</a:t>
          </a:r>
        </a:p>
      </dgm:t>
    </dgm:pt>
    <dgm:pt modelId="{7C829027-0286-468E-BB8A-40FD20FD257F}" type="parTrans" cxnId="{FF691329-920F-4DF1-875D-A3C712652271}">
      <dgm:prSet/>
      <dgm:spPr/>
      <dgm:t>
        <a:bodyPr/>
        <a:lstStyle/>
        <a:p>
          <a:endParaRPr lang="it-IT"/>
        </a:p>
      </dgm:t>
    </dgm:pt>
    <dgm:pt modelId="{FD3C29D3-F7FA-4117-845E-935D872A3C63}" type="sibTrans" cxnId="{FF691329-920F-4DF1-875D-A3C712652271}">
      <dgm:prSet/>
      <dgm:spPr/>
      <dgm:t>
        <a:bodyPr/>
        <a:lstStyle/>
        <a:p>
          <a:endParaRPr lang="it-IT"/>
        </a:p>
      </dgm:t>
    </dgm:pt>
    <dgm:pt modelId="{EC960E30-0DC4-4518-83F0-43B0B6A3AFCF}">
      <dgm:prSet phldrT="[Testo]"/>
      <dgm:spPr/>
      <dgm:t>
        <a:bodyPr/>
        <a:lstStyle/>
        <a:p>
          <a:r>
            <a:rPr lang="it-IT" dirty="0"/>
            <a:t>Effetti collaterali o controindicazioni all’assunzione di farmaci della classe precedente</a:t>
          </a:r>
        </a:p>
      </dgm:t>
    </dgm:pt>
    <dgm:pt modelId="{66EF243D-FFB4-458F-85BA-ED92A61F55AB}" type="parTrans" cxnId="{8E410687-3C6E-4755-B666-BEA51E188DB0}">
      <dgm:prSet/>
      <dgm:spPr/>
      <dgm:t>
        <a:bodyPr/>
        <a:lstStyle/>
        <a:p>
          <a:endParaRPr lang="it-IT"/>
        </a:p>
      </dgm:t>
    </dgm:pt>
    <dgm:pt modelId="{0FD8DCB9-F7DF-49C5-8884-5F468698CD3C}" type="sibTrans" cxnId="{8E410687-3C6E-4755-B666-BEA51E188DB0}">
      <dgm:prSet/>
      <dgm:spPr/>
      <dgm:t>
        <a:bodyPr/>
        <a:lstStyle/>
        <a:p>
          <a:endParaRPr lang="it-IT"/>
        </a:p>
      </dgm:t>
    </dgm:pt>
    <dgm:pt modelId="{2AF6A1CF-66BC-4067-A1A1-6A526C3887B3}">
      <dgm:prSet/>
      <dgm:spPr/>
      <dgm:t>
        <a:bodyPr/>
        <a:lstStyle/>
        <a:p>
          <a:r>
            <a:rPr lang="it-IT" dirty="0"/>
            <a:t>Fine del periodo di trattamento massimo consentito con farmaci della classe precedente (es. </a:t>
          </a:r>
          <a:r>
            <a:rPr lang="it-IT" dirty="0" err="1"/>
            <a:t>teriparatide</a:t>
          </a:r>
          <a:r>
            <a:rPr lang="it-IT" dirty="0"/>
            <a:t>)</a:t>
          </a:r>
        </a:p>
      </dgm:t>
    </dgm:pt>
    <dgm:pt modelId="{D22D0318-A364-4AE2-B37F-68014E223F23}" type="parTrans" cxnId="{821607E8-E20B-4C1D-A4EF-DE56D3D31407}">
      <dgm:prSet/>
      <dgm:spPr/>
      <dgm:t>
        <a:bodyPr/>
        <a:lstStyle/>
        <a:p>
          <a:endParaRPr lang="it-IT"/>
        </a:p>
      </dgm:t>
    </dgm:pt>
    <dgm:pt modelId="{86D17894-E12B-4FA1-A99F-A4E343A7C98D}" type="sibTrans" cxnId="{821607E8-E20B-4C1D-A4EF-DE56D3D31407}">
      <dgm:prSet/>
      <dgm:spPr/>
      <dgm:t>
        <a:bodyPr/>
        <a:lstStyle/>
        <a:p>
          <a:endParaRPr lang="it-IT"/>
        </a:p>
      </dgm:t>
    </dgm:pt>
    <dgm:pt modelId="{C09E9135-CD63-4E29-B4A9-C811D4EE6FA7}" type="pres">
      <dgm:prSet presAssocID="{8CE28B40-8372-49FC-8B2C-70A29BD0A9C4}" presName="Name0" presStyleCnt="0">
        <dgm:presLayoutVars>
          <dgm:chMax val="7"/>
          <dgm:chPref val="7"/>
          <dgm:dir/>
        </dgm:presLayoutVars>
      </dgm:prSet>
      <dgm:spPr/>
    </dgm:pt>
    <dgm:pt modelId="{DE1676F4-0761-4741-B8A4-2FE65784F489}" type="pres">
      <dgm:prSet presAssocID="{8CE28B40-8372-49FC-8B2C-70A29BD0A9C4}" presName="Name1" presStyleCnt="0"/>
      <dgm:spPr/>
    </dgm:pt>
    <dgm:pt modelId="{4D19F857-C21A-4304-84DD-78FD4544F9F0}" type="pres">
      <dgm:prSet presAssocID="{8CE28B40-8372-49FC-8B2C-70A29BD0A9C4}" presName="cycle" presStyleCnt="0"/>
      <dgm:spPr/>
    </dgm:pt>
    <dgm:pt modelId="{6C66F2D3-3EC9-4B9A-8A24-413FE6C62388}" type="pres">
      <dgm:prSet presAssocID="{8CE28B40-8372-49FC-8B2C-70A29BD0A9C4}" presName="srcNode" presStyleLbl="node1" presStyleIdx="0" presStyleCnt="4"/>
      <dgm:spPr/>
    </dgm:pt>
    <dgm:pt modelId="{D6AAB6FE-59A1-4C94-850D-E570F44478E0}" type="pres">
      <dgm:prSet presAssocID="{8CE28B40-8372-49FC-8B2C-70A29BD0A9C4}" presName="conn" presStyleLbl="parChTrans1D2" presStyleIdx="0" presStyleCnt="1"/>
      <dgm:spPr/>
    </dgm:pt>
    <dgm:pt modelId="{53B24B4E-3477-4B4B-9200-CCD25A05AABA}" type="pres">
      <dgm:prSet presAssocID="{8CE28B40-8372-49FC-8B2C-70A29BD0A9C4}" presName="extraNode" presStyleLbl="node1" presStyleIdx="0" presStyleCnt="4"/>
      <dgm:spPr/>
    </dgm:pt>
    <dgm:pt modelId="{F4A276B4-0777-4057-896A-F17B40D8ADF0}" type="pres">
      <dgm:prSet presAssocID="{8CE28B40-8372-49FC-8B2C-70A29BD0A9C4}" presName="dstNode" presStyleLbl="node1" presStyleIdx="0" presStyleCnt="4"/>
      <dgm:spPr/>
    </dgm:pt>
    <dgm:pt modelId="{1A2B23EB-73A3-4C3F-9623-93BE9AD7042C}" type="pres">
      <dgm:prSet presAssocID="{91B0FE68-0102-4DE2-9BFF-12596FBCEAB6}" presName="text_1" presStyleLbl="node1" presStyleIdx="0" presStyleCnt="4">
        <dgm:presLayoutVars>
          <dgm:bulletEnabled val="1"/>
        </dgm:presLayoutVars>
      </dgm:prSet>
      <dgm:spPr/>
    </dgm:pt>
    <dgm:pt modelId="{EE638471-35E8-4816-B596-1D67F81C2736}" type="pres">
      <dgm:prSet presAssocID="{91B0FE68-0102-4DE2-9BFF-12596FBCEAB6}" presName="accent_1" presStyleCnt="0"/>
      <dgm:spPr/>
    </dgm:pt>
    <dgm:pt modelId="{47208528-F778-4E85-8B71-762D8C212D83}" type="pres">
      <dgm:prSet presAssocID="{91B0FE68-0102-4DE2-9BFF-12596FBCEAB6}" presName="accentRepeatNode" presStyleLbl="solidFgAcc1" presStyleIdx="0" presStyleCnt="4"/>
      <dgm:spPr/>
    </dgm:pt>
    <dgm:pt modelId="{EDA8419F-C523-47BD-A83A-0791C314F53E}" type="pres">
      <dgm:prSet presAssocID="{8AD9F763-0392-4687-AF0D-AE92B81E1304}" presName="text_2" presStyleLbl="node1" presStyleIdx="1" presStyleCnt="4">
        <dgm:presLayoutVars>
          <dgm:bulletEnabled val="1"/>
        </dgm:presLayoutVars>
      </dgm:prSet>
      <dgm:spPr/>
    </dgm:pt>
    <dgm:pt modelId="{A31FFFC3-1BAA-4A5C-BC2D-4714BBB0E344}" type="pres">
      <dgm:prSet presAssocID="{8AD9F763-0392-4687-AF0D-AE92B81E1304}" presName="accent_2" presStyleCnt="0"/>
      <dgm:spPr/>
    </dgm:pt>
    <dgm:pt modelId="{62DB7CAE-81FA-4D31-B51E-CF5064AED888}" type="pres">
      <dgm:prSet presAssocID="{8AD9F763-0392-4687-AF0D-AE92B81E1304}" presName="accentRepeatNode" presStyleLbl="solidFgAcc1" presStyleIdx="1" presStyleCnt="4"/>
      <dgm:spPr/>
    </dgm:pt>
    <dgm:pt modelId="{50F9BD07-6D81-4E2C-8D21-5E28EC7485D1}" type="pres">
      <dgm:prSet presAssocID="{EC960E30-0DC4-4518-83F0-43B0B6A3AFCF}" presName="text_3" presStyleLbl="node1" presStyleIdx="2" presStyleCnt="4">
        <dgm:presLayoutVars>
          <dgm:bulletEnabled val="1"/>
        </dgm:presLayoutVars>
      </dgm:prSet>
      <dgm:spPr/>
    </dgm:pt>
    <dgm:pt modelId="{D5CB704F-9456-40C2-8B63-312F342FDA10}" type="pres">
      <dgm:prSet presAssocID="{EC960E30-0DC4-4518-83F0-43B0B6A3AFCF}" presName="accent_3" presStyleCnt="0"/>
      <dgm:spPr/>
    </dgm:pt>
    <dgm:pt modelId="{FD12BD6D-D3A2-4476-90B8-9B601F142184}" type="pres">
      <dgm:prSet presAssocID="{EC960E30-0DC4-4518-83F0-43B0B6A3AFCF}" presName="accentRepeatNode" presStyleLbl="solidFgAcc1" presStyleIdx="2" presStyleCnt="4"/>
      <dgm:spPr/>
    </dgm:pt>
    <dgm:pt modelId="{A868FB23-033E-49A8-A376-C894DFA0B26A}" type="pres">
      <dgm:prSet presAssocID="{2AF6A1CF-66BC-4067-A1A1-6A526C3887B3}" presName="text_4" presStyleLbl="node1" presStyleIdx="3" presStyleCnt="4">
        <dgm:presLayoutVars>
          <dgm:bulletEnabled val="1"/>
        </dgm:presLayoutVars>
      </dgm:prSet>
      <dgm:spPr/>
    </dgm:pt>
    <dgm:pt modelId="{A284DEB9-5C88-4330-829A-E75E7C533518}" type="pres">
      <dgm:prSet presAssocID="{2AF6A1CF-66BC-4067-A1A1-6A526C3887B3}" presName="accent_4" presStyleCnt="0"/>
      <dgm:spPr/>
    </dgm:pt>
    <dgm:pt modelId="{E784428D-20F1-47D4-AD0C-C283720653AD}" type="pres">
      <dgm:prSet presAssocID="{2AF6A1CF-66BC-4067-A1A1-6A526C3887B3}" presName="accentRepeatNode" presStyleLbl="solidFgAcc1" presStyleIdx="3" presStyleCnt="4"/>
      <dgm:spPr/>
    </dgm:pt>
  </dgm:ptLst>
  <dgm:cxnLst>
    <dgm:cxn modelId="{558FC818-F2BF-44FC-919C-48E474C488CB}" type="presOf" srcId="{74550245-AE01-4AD8-A12C-8B21A6A5E532}" destId="{D6AAB6FE-59A1-4C94-850D-E570F44478E0}" srcOrd="0" destOrd="0" presId="urn:microsoft.com/office/officeart/2008/layout/VerticalCurvedList"/>
    <dgm:cxn modelId="{FF691329-920F-4DF1-875D-A3C712652271}" srcId="{8CE28B40-8372-49FC-8B2C-70A29BD0A9C4}" destId="{8AD9F763-0392-4687-AF0D-AE92B81E1304}" srcOrd="1" destOrd="0" parTransId="{7C829027-0286-468E-BB8A-40FD20FD257F}" sibTransId="{FD3C29D3-F7FA-4117-845E-935D872A3C63}"/>
    <dgm:cxn modelId="{F31CAF2E-E8FF-4E67-B5CD-A9355594A17F}" type="presOf" srcId="{2AF6A1CF-66BC-4067-A1A1-6A526C3887B3}" destId="{A868FB23-033E-49A8-A376-C894DFA0B26A}" srcOrd="0" destOrd="0" presId="urn:microsoft.com/office/officeart/2008/layout/VerticalCurvedList"/>
    <dgm:cxn modelId="{FDA4F649-FE55-4458-8FF1-FE3DDFD9DA45}" srcId="{8CE28B40-8372-49FC-8B2C-70A29BD0A9C4}" destId="{91B0FE68-0102-4DE2-9BFF-12596FBCEAB6}" srcOrd="0" destOrd="0" parTransId="{0D295C5D-A8EF-499E-9172-B3BF664E3A3E}" sibTransId="{74550245-AE01-4AD8-A12C-8B21A6A5E532}"/>
    <dgm:cxn modelId="{8E410687-3C6E-4755-B666-BEA51E188DB0}" srcId="{8CE28B40-8372-49FC-8B2C-70A29BD0A9C4}" destId="{EC960E30-0DC4-4518-83F0-43B0B6A3AFCF}" srcOrd="2" destOrd="0" parTransId="{66EF243D-FFB4-458F-85BA-ED92A61F55AB}" sibTransId="{0FD8DCB9-F7DF-49C5-8884-5F468698CD3C}"/>
    <dgm:cxn modelId="{AD150A94-9C52-40E2-9E0F-8C378C50F18A}" type="presOf" srcId="{EC960E30-0DC4-4518-83F0-43B0B6A3AFCF}" destId="{50F9BD07-6D81-4E2C-8D21-5E28EC7485D1}" srcOrd="0" destOrd="0" presId="urn:microsoft.com/office/officeart/2008/layout/VerticalCurvedList"/>
    <dgm:cxn modelId="{483FE3D3-D9BD-4384-96BF-984779F04D16}" type="presOf" srcId="{8CE28B40-8372-49FC-8B2C-70A29BD0A9C4}" destId="{C09E9135-CD63-4E29-B4A9-C811D4EE6FA7}" srcOrd="0" destOrd="0" presId="urn:microsoft.com/office/officeart/2008/layout/VerticalCurvedList"/>
    <dgm:cxn modelId="{77AC83D6-089A-4980-884A-C305FBAABC01}" type="presOf" srcId="{8AD9F763-0392-4687-AF0D-AE92B81E1304}" destId="{EDA8419F-C523-47BD-A83A-0791C314F53E}" srcOrd="0" destOrd="0" presId="urn:microsoft.com/office/officeart/2008/layout/VerticalCurvedList"/>
    <dgm:cxn modelId="{821607E8-E20B-4C1D-A4EF-DE56D3D31407}" srcId="{8CE28B40-8372-49FC-8B2C-70A29BD0A9C4}" destId="{2AF6A1CF-66BC-4067-A1A1-6A526C3887B3}" srcOrd="3" destOrd="0" parTransId="{D22D0318-A364-4AE2-B37F-68014E223F23}" sibTransId="{86D17894-E12B-4FA1-A99F-A4E343A7C98D}"/>
    <dgm:cxn modelId="{DFAE55EF-BA35-42EA-A290-905D7CED3F06}" type="presOf" srcId="{91B0FE68-0102-4DE2-9BFF-12596FBCEAB6}" destId="{1A2B23EB-73A3-4C3F-9623-93BE9AD7042C}" srcOrd="0" destOrd="0" presId="urn:microsoft.com/office/officeart/2008/layout/VerticalCurvedList"/>
    <dgm:cxn modelId="{0131876E-EC1E-4581-AB6E-0F526FDA368C}" type="presParOf" srcId="{C09E9135-CD63-4E29-B4A9-C811D4EE6FA7}" destId="{DE1676F4-0761-4741-B8A4-2FE65784F489}" srcOrd="0" destOrd="0" presId="urn:microsoft.com/office/officeart/2008/layout/VerticalCurvedList"/>
    <dgm:cxn modelId="{DC41BC73-4D05-45CE-A2FC-0BA6CD434CAA}" type="presParOf" srcId="{DE1676F4-0761-4741-B8A4-2FE65784F489}" destId="{4D19F857-C21A-4304-84DD-78FD4544F9F0}" srcOrd="0" destOrd="0" presId="urn:microsoft.com/office/officeart/2008/layout/VerticalCurvedList"/>
    <dgm:cxn modelId="{47C3E25D-1CA6-423B-984D-7C1494B0FFB8}" type="presParOf" srcId="{4D19F857-C21A-4304-84DD-78FD4544F9F0}" destId="{6C66F2D3-3EC9-4B9A-8A24-413FE6C62388}" srcOrd="0" destOrd="0" presId="urn:microsoft.com/office/officeart/2008/layout/VerticalCurvedList"/>
    <dgm:cxn modelId="{651D907E-E89C-484E-A377-7D6D91C4BFBA}" type="presParOf" srcId="{4D19F857-C21A-4304-84DD-78FD4544F9F0}" destId="{D6AAB6FE-59A1-4C94-850D-E570F44478E0}" srcOrd="1" destOrd="0" presId="urn:microsoft.com/office/officeart/2008/layout/VerticalCurvedList"/>
    <dgm:cxn modelId="{0C0585F7-280A-4F79-9728-2860DA05E604}" type="presParOf" srcId="{4D19F857-C21A-4304-84DD-78FD4544F9F0}" destId="{53B24B4E-3477-4B4B-9200-CCD25A05AABA}" srcOrd="2" destOrd="0" presId="urn:microsoft.com/office/officeart/2008/layout/VerticalCurvedList"/>
    <dgm:cxn modelId="{6771D913-2504-4214-9E49-010FC9713A29}" type="presParOf" srcId="{4D19F857-C21A-4304-84DD-78FD4544F9F0}" destId="{F4A276B4-0777-4057-896A-F17B40D8ADF0}" srcOrd="3" destOrd="0" presId="urn:microsoft.com/office/officeart/2008/layout/VerticalCurvedList"/>
    <dgm:cxn modelId="{B3F8BB26-DC5C-4B6B-9C7B-72D4CECC4DC9}" type="presParOf" srcId="{DE1676F4-0761-4741-B8A4-2FE65784F489}" destId="{1A2B23EB-73A3-4C3F-9623-93BE9AD7042C}" srcOrd="1" destOrd="0" presId="urn:microsoft.com/office/officeart/2008/layout/VerticalCurvedList"/>
    <dgm:cxn modelId="{288AB742-3E71-483D-8F51-51F32ABCC23D}" type="presParOf" srcId="{DE1676F4-0761-4741-B8A4-2FE65784F489}" destId="{EE638471-35E8-4816-B596-1D67F81C2736}" srcOrd="2" destOrd="0" presId="urn:microsoft.com/office/officeart/2008/layout/VerticalCurvedList"/>
    <dgm:cxn modelId="{27CB8291-CD89-4FF0-A102-818B7B9C70EA}" type="presParOf" srcId="{EE638471-35E8-4816-B596-1D67F81C2736}" destId="{47208528-F778-4E85-8B71-762D8C212D83}" srcOrd="0" destOrd="0" presId="urn:microsoft.com/office/officeart/2008/layout/VerticalCurvedList"/>
    <dgm:cxn modelId="{7565455A-4D2E-47B8-99D4-949FA0D9B6E9}" type="presParOf" srcId="{DE1676F4-0761-4741-B8A4-2FE65784F489}" destId="{EDA8419F-C523-47BD-A83A-0791C314F53E}" srcOrd="3" destOrd="0" presId="urn:microsoft.com/office/officeart/2008/layout/VerticalCurvedList"/>
    <dgm:cxn modelId="{15475F51-678D-4297-90BC-54B8FDCE3DCD}" type="presParOf" srcId="{DE1676F4-0761-4741-B8A4-2FE65784F489}" destId="{A31FFFC3-1BAA-4A5C-BC2D-4714BBB0E344}" srcOrd="4" destOrd="0" presId="urn:microsoft.com/office/officeart/2008/layout/VerticalCurvedList"/>
    <dgm:cxn modelId="{DC4CF5E2-7F96-4D3E-86C4-31E54D4B7557}" type="presParOf" srcId="{A31FFFC3-1BAA-4A5C-BC2D-4714BBB0E344}" destId="{62DB7CAE-81FA-4D31-B51E-CF5064AED888}" srcOrd="0" destOrd="0" presId="urn:microsoft.com/office/officeart/2008/layout/VerticalCurvedList"/>
    <dgm:cxn modelId="{D65CB6BE-3AE8-4BE5-AD1B-5B7847764A16}" type="presParOf" srcId="{DE1676F4-0761-4741-B8A4-2FE65784F489}" destId="{50F9BD07-6D81-4E2C-8D21-5E28EC7485D1}" srcOrd="5" destOrd="0" presId="urn:microsoft.com/office/officeart/2008/layout/VerticalCurvedList"/>
    <dgm:cxn modelId="{B2E4A994-7675-477A-BA9E-81199686478D}" type="presParOf" srcId="{DE1676F4-0761-4741-B8A4-2FE65784F489}" destId="{D5CB704F-9456-40C2-8B63-312F342FDA10}" srcOrd="6" destOrd="0" presId="urn:microsoft.com/office/officeart/2008/layout/VerticalCurvedList"/>
    <dgm:cxn modelId="{69BCD34C-9EEB-4F05-8686-A0BE3B9A61DA}" type="presParOf" srcId="{D5CB704F-9456-40C2-8B63-312F342FDA10}" destId="{FD12BD6D-D3A2-4476-90B8-9B601F142184}" srcOrd="0" destOrd="0" presId="urn:microsoft.com/office/officeart/2008/layout/VerticalCurvedList"/>
    <dgm:cxn modelId="{E00EF18C-DC95-4939-A062-088D48DDBE4F}" type="presParOf" srcId="{DE1676F4-0761-4741-B8A4-2FE65784F489}" destId="{A868FB23-033E-49A8-A376-C894DFA0B26A}" srcOrd="7" destOrd="0" presId="urn:microsoft.com/office/officeart/2008/layout/VerticalCurvedList"/>
    <dgm:cxn modelId="{9A83DCD8-A191-46D1-9B21-9DBE2AFB4A09}" type="presParOf" srcId="{DE1676F4-0761-4741-B8A4-2FE65784F489}" destId="{A284DEB9-5C88-4330-829A-E75E7C533518}" srcOrd="8" destOrd="0" presId="urn:microsoft.com/office/officeart/2008/layout/VerticalCurvedList"/>
    <dgm:cxn modelId="{23445A59-2A11-4EF8-BDBC-E0E5B4B3CA35}" type="presParOf" srcId="{A284DEB9-5C88-4330-829A-E75E7C533518}" destId="{E784428D-20F1-47D4-AD0C-C283720653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9807CD-D261-4519-8075-212E2860D9F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538370-9EB6-46F3-A80F-0099BEDE8C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/>
            <a:t>Classe A-PHT </a:t>
          </a:r>
          <a:r>
            <a:rPr lang="it-IT" sz="2000">
              <a:sym typeface="Wingdings" panose="05000000000000000000" pitchFamily="2" charset="2"/>
            </a:rPr>
            <a:t> Distribuzione Per Conto con Piano Terapeutico</a:t>
          </a:r>
          <a:endParaRPr lang="en-US" sz="2000" dirty="0"/>
        </a:p>
      </dgm:t>
    </dgm:pt>
    <dgm:pt modelId="{73B39B47-20DF-4ACC-861E-FA71145FDD76}" type="parTrans" cxnId="{2DD0F43E-E300-4CCD-A378-E6399DD12A27}">
      <dgm:prSet/>
      <dgm:spPr/>
      <dgm:t>
        <a:bodyPr/>
        <a:lstStyle/>
        <a:p>
          <a:endParaRPr lang="en-US" sz="2800"/>
        </a:p>
      </dgm:t>
    </dgm:pt>
    <dgm:pt modelId="{45C8DF89-860B-438B-81D3-56DF7724FB06}" type="sibTrans" cxnId="{2DD0F43E-E300-4CCD-A378-E6399DD12A27}">
      <dgm:prSet/>
      <dgm:spPr/>
      <dgm:t>
        <a:bodyPr/>
        <a:lstStyle/>
        <a:p>
          <a:endParaRPr lang="en-US" sz="2800"/>
        </a:p>
      </dgm:t>
    </dgm:pt>
    <dgm:pt modelId="{8DE0E841-DCE8-489B-811C-B34EBEB4BB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/>
            <a:t>E’ possibile erogare al massimo </a:t>
          </a:r>
          <a:r>
            <a:rPr lang="it-IT" sz="2000" b="1"/>
            <a:t>una confezione ogni sei mesi. </a:t>
          </a:r>
          <a:endParaRPr lang="en-US" sz="2000" b="1" dirty="0"/>
        </a:p>
      </dgm:t>
    </dgm:pt>
    <dgm:pt modelId="{C9726CBD-6DC7-470A-A184-B600C029E1AD}" type="parTrans" cxnId="{7C177642-9249-4043-BFD5-DC869E147326}">
      <dgm:prSet/>
      <dgm:spPr/>
      <dgm:t>
        <a:bodyPr/>
        <a:lstStyle/>
        <a:p>
          <a:endParaRPr lang="en-US" sz="2800"/>
        </a:p>
      </dgm:t>
    </dgm:pt>
    <dgm:pt modelId="{87BEDE57-7725-4BF2-B540-86564E234F5B}" type="sibTrans" cxnId="{7C177642-9249-4043-BFD5-DC869E147326}">
      <dgm:prSet/>
      <dgm:spPr/>
      <dgm:t>
        <a:bodyPr/>
        <a:lstStyle/>
        <a:p>
          <a:endParaRPr lang="en-US" sz="2800"/>
        </a:p>
      </dgm:t>
    </dgm:pt>
    <dgm:pt modelId="{4F0F7BA7-59F6-4866-9221-AF287F012B9F}" type="pres">
      <dgm:prSet presAssocID="{F19807CD-D261-4519-8075-212E2860D9F3}" presName="root" presStyleCnt="0">
        <dgm:presLayoutVars>
          <dgm:dir/>
          <dgm:resizeHandles val="exact"/>
        </dgm:presLayoutVars>
      </dgm:prSet>
      <dgm:spPr/>
    </dgm:pt>
    <dgm:pt modelId="{22B3A698-44C0-4BA4-BDBD-0CB92FF6F918}" type="pres">
      <dgm:prSet presAssocID="{C2538370-9EB6-46F3-A80F-0099BEDE8C59}" presName="compNode" presStyleCnt="0"/>
      <dgm:spPr/>
    </dgm:pt>
    <dgm:pt modelId="{F6A2CA30-B272-4981-8B7C-CE323653907E}" type="pres">
      <dgm:prSet presAssocID="{C2538370-9EB6-46F3-A80F-0099BEDE8C59}" presName="bgRect" presStyleLbl="bgShp" presStyleIdx="0" presStyleCnt="2"/>
      <dgm:spPr/>
    </dgm:pt>
    <dgm:pt modelId="{82C16CD5-6A84-4447-8C05-E3E63A5FC0CF}" type="pres">
      <dgm:prSet presAssocID="{C2538370-9EB6-46F3-A80F-0099BEDE8C59}" presName="iconRect" presStyleLbl="node1" presStyleIdx="0" presStyleCnt="2"/>
      <dgm:spPr/>
    </dgm:pt>
    <dgm:pt modelId="{8F843C85-BD65-4B57-B3B3-6C8088EC046A}" type="pres">
      <dgm:prSet presAssocID="{C2538370-9EB6-46F3-A80F-0099BEDE8C59}" presName="spaceRect" presStyleCnt="0"/>
      <dgm:spPr/>
    </dgm:pt>
    <dgm:pt modelId="{3469A8C2-3D78-40D4-BD9D-D2A63B463CB4}" type="pres">
      <dgm:prSet presAssocID="{C2538370-9EB6-46F3-A80F-0099BEDE8C59}" presName="parTx" presStyleLbl="revTx" presStyleIdx="0" presStyleCnt="2">
        <dgm:presLayoutVars>
          <dgm:chMax val="0"/>
          <dgm:chPref val="0"/>
        </dgm:presLayoutVars>
      </dgm:prSet>
      <dgm:spPr/>
    </dgm:pt>
    <dgm:pt modelId="{EDEFF5F1-78DB-4534-84C5-4A83129F7A70}" type="pres">
      <dgm:prSet presAssocID="{45C8DF89-860B-438B-81D3-56DF7724FB06}" presName="sibTrans" presStyleCnt="0"/>
      <dgm:spPr/>
    </dgm:pt>
    <dgm:pt modelId="{7D6EF76C-851C-423A-B461-761CD5BE4810}" type="pres">
      <dgm:prSet presAssocID="{8DE0E841-DCE8-489B-811C-B34EBEB4BB63}" presName="compNode" presStyleCnt="0"/>
      <dgm:spPr/>
    </dgm:pt>
    <dgm:pt modelId="{61073D46-5DA6-47F0-B86E-2BF576ADBD86}" type="pres">
      <dgm:prSet presAssocID="{8DE0E841-DCE8-489B-811C-B34EBEB4BB63}" presName="bgRect" presStyleLbl="bgShp" presStyleIdx="1" presStyleCnt="2"/>
      <dgm:spPr/>
    </dgm:pt>
    <dgm:pt modelId="{B59A7D6D-C6B5-4A99-ADF1-B093D815AB4E}" type="pres">
      <dgm:prSet presAssocID="{8DE0E841-DCE8-489B-811C-B34EBEB4BB63}" presName="iconRect" presStyleLbl="node1" presStyleIdx="1" presStyleCnt="2"/>
      <dgm:spPr/>
    </dgm:pt>
    <dgm:pt modelId="{6279D48E-6A12-451B-960C-B533FEF9A333}" type="pres">
      <dgm:prSet presAssocID="{8DE0E841-DCE8-489B-811C-B34EBEB4BB63}" presName="spaceRect" presStyleCnt="0"/>
      <dgm:spPr/>
    </dgm:pt>
    <dgm:pt modelId="{C0338497-1C06-40E1-B73B-98F6BE9E9809}" type="pres">
      <dgm:prSet presAssocID="{8DE0E841-DCE8-489B-811C-B34EBEB4BB6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DD0F43E-E300-4CCD-A378-E6399DD12A27}" srcId="{F19807CD-D261-4519-8075-212E2860D9F3}" destId="{C2538370-9EB6-46F3-A80F-0099BEDE8C59}" srcOrd="0" destOrd="0" parTransId="{73B39B47-20DF-4ACC-861E-FA71145FDD76}" sibTransId="{45C8DF89-860B-438B-81D3-56DF7724FB06}"/>
    <dgm:cxn modelId="{7C177642-9249-4043-BFD5-DC869E147326}" srcId="{F19807CD-D261-4519-8075-212E2860D9F3}" destId="{8DE0E841-DCE8-489B-811C-B34EBEB4BB63}" srcOrd="1" destOrd="0" parTransId="{C9726CBD-6DC7-470A-A184-B600C029E1AD}" sibTransId="{87BEDE57-7725-4BF2-B540-86564E234F5B}"/>
    <dgm:cxn modelId="{F03B3844-F1A5-4ACD-9832-F95EE06A7888}" type="presOf" srcId="{C2538370-9EB6-46F3-A80F-0099BEDE8C59}" destId="{3469A8C2-3D78-40D4-BD9D-D2A63B463CB4}" srcOrd="0" destOrd="0" presId="urn:microsoft.com/office/officeart/2018/2/layout/IconVerticalSolidList"/>
    <dgm:cxn modelId="{E8B96F88-F90E-474C-8283-A1FE100C40BF}" type="presOf" srcId="{8DE0E841-DCE8-489B-811C-B34EBEB4BB63}" destId="{C0338497-1C06-40E1-B73B-98F6BE9E9809}" srcOrd="0" destOrd="0" presId="urn:microsoft.com/office/officeart/2018/2/layout/IconVerticalSolidList"/>
    <dgm:cxn modelId="{F9A3D8B0-668A-4807-8AFA-F49E253531CA}" type="presOf" srcId="{F19807CD-D261-4519-8075-212E2860D9F3}" destId="{4F0F7BA7-59F6-4866-9221-AF287F012B9F}" srcOrd="0" destOrd="0" presId="urn:microsoft.com/office/officeart/2018/2/layout/IconVerticalSolidList"/>
    <dgm:cxn modelId="{53424C81-B4C6-4DAF-81A5-40F4624D103D}" type="presParOf" srcId="{4F0F7BA7-59F6-4866-9221-AF287F012B9F}" destId="{22B3A698-44C0-4BA4-BDBD-0CB92FF6F918}" srcOrd="0" destOrd="0" presId="urn:microsoft.com/office/officeart/2018/2/layout/IconVerticalSolidList"/>
    <dgm:cxn modelId="{25AA6DDF-6521-4AF1-AC71-A2B6BAC57367}" type="presParOf" srcId="{22B3A698-44C0-4BA4-BDBD-0CB92FF6F918}" destId="{F6A2CA30-B272-4981-8B7C-CE323653907E}" srcOrd="0" destOrd="0" presId="urn:microsoft.com/office/officeart/2018/2/layout/IconVerticalSolidList"/>
    <dgm:cxn modelId="{34605735-8116-4A5F-8419-B1101C9DD089}" type="presParOf" srcId="{22B3A698-44C0-4BA4-BDBD-0CB92FF6F918}" destId="{82C16CD5-6A84-4447-8C05-E3E63A5FC0CF}" srcOrd="1" destOrd="0" presId="urn:microsoft.com/office/officeart/2018/2/layout/IconVerticalSolidList"/>
    <dgm:cxn modelId="{0DA711E5-1A2D-409E-830C-1F397C21B011}" type="presParOf" srcId="{22B3A698-44C0-4BA4-BDBD-0CB92FF6F918}" destId="{8F843C85-BD65-4B57-B3B3-6C8088EC046A}" srcOrd="2" destOrd="0" presId="urn:microsoft.com/office/officeart/2018/2/layout/IconVerticalSolidList"/>
    <dgm:cxn modelId="{06A842B9-10A7-4644-BE62-45F2B7DD037B}" type="presParOf" srcId="{22B3A698-44C0-4BA4-BDBD-0CB92FF6F918}" destId="{3469A8C2-3D78-40D4-BD9D-D2A63B463CB4}" srcOrd="3" destOrd="0" presId="urn:microsoft.com/office/officeart/2018/2/layout/IconVerticalSolidList"/>
    <dgm:cxn modelId="{A9E4BB49-A165-4B62-AD60-BE357A8906FC}" type="presParOf" srcId="{4F0F7BA7-59F6-4866-9221-AF287F012B9F}" destId="{EDEFF5F1-78DB-4534-84C5-4A83129F7A70}" srcOrd="1" destOrd="0" presId="urn:microsoft.com/office/officeart/2018/2/layout/IconVerticalSolidList"/>
    <dgm:cxn modelId="{7C8F13F9-1715-4865-9FCC-16B3B2F04917}" type="presParOf" srcId="{4F0F7BA7-59F6-4866-9221-AF287F012B9F}" destId="{7D6EF76C-851C-423A-B461-761CD5BE4810}" srcOrd="2" destOrd="0" presId="urn:microsoft.com/office/officeart/2018/2/layout/IconVerticalSolidList"/>
    <dgm:cxn modelId="{B786FD8C-E698-4475-A3B5-DE760D0E1603}" type="presParOf" srcId="{7D6EF76C-851C-423A-B461-761CD5BE4810}" destId="{61073D46-5DA6-47F0-B86E-2BF576ADBD86}" srcOrd="0" destOrd="0" presId="urn:microsoft.com/office/officeart/2018/2/layout/IconVerticalSolidList"/>
    <dgm:cxn modelId="{4D88CD38-7C43-47DF-8B26-BD1777759CFF}" type="presParOf" srcId="{7D6EF76C-851C-423A-B461-761CD5BE4810}" destId="{B59A7D6D-C6B5-4A99-ADF1-B093D815AB4E}" srcOrd="1" destOrd="0" presId="urn:microsoft.com/office/officeart/2018/2/layout/IconVerticalSolidList"/>
    <dgm:cxn modelId="{B2C4613A-B115-4CD8-A704-BD636F6E9793}" type="presParOf" srcId="{7D6EF76C-851C-423A-B461-761CD5BE4810}" destId="{6279D48E-6A12-451B-960C-B533FEF9A333}" srcOrd="2" destOrd="0" presId="urn:microsoft.com/office/officeart/2018/2/layout/IconVerticalSolidList"/>
    <dgm:cxn modelId="{D3967EFD-7D1C-4D0F-88DD-E63B4958C3D5}" type="presParOf" srcId="{7D6EF76C-851C-423A-B461-761CD5BE4810}" destId="{C0338497-1C06-40E1-B73B-98F6BE9E98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9807CD-D261-4519-8075-212E2860D9F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538370-9EB6-46F3-A80F-0099BEDE8C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Durata di </a:t>
          </a:r>
          <a:r>
            <a:rPr lang="it-IT" sz="1600" b="1" dirty="0"/>
            <a:t>25 o 52 settimane (massimo 12 mesi)</a:t>
          </a:r>
          <a:r>
            <a:rPr lang="it-IT" sz="1600" dirty="0"/>
            <a:t>, rinnovabile.</a:t>
          </a:r>
          <a:endParaRPr lang="en-US" sz="1600" dirty="0"/>
        </a:p>
      </dgm:t>
    </dgm:pt>
    <dgm:pt modelId="{73B39B47-20DF-4ACC-861E-FA71145FDD76}" type="parTrans" cxnId="{2DD0F43E-E300-4CCD-A378-E6399DD12A27}">
      <dgm:prSet/>
      <dgm:spPr/>
      <dgm:t>
        <a:bodyPr/>
        <a:lstStyle/>
        <a:p>
          <a:endParaRPr lang="en-US" sz="2000"/>
        </a:p>
      </dgm:t>
    </dgm:pt>
    <dgm:pt modelId="{45C8DF89-860B-438B-81D3-56DF7724FB06}" type="sibTrans" cxnId="{2DD0F43E-E300-4CCD-A378-E6399DD12A27}">
      <dgm:prSet/>
      <dgm:spPr/>
      <dgm:t>
        <a:bodyPr/>
        <a:lstStyle/>
        <a:p>
          <a:endParaRPr lang="en-US" sz="2000"/>
        </a:p>
      </dgm:t>
    </dgm:pt>
    <dgm:pt modelId="{8DE0E841-DCE8-489B-811C-B34EBEB4BB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Redatto da </a:t>
          </a:r>
          <a:r>
            <a:rPr lang="it-IT" sz="1600" b="1" dirty="0"/>
            <a:t>medici specialisti </a:t>
          </a:r>
          <a:r>
            <a:rPr lang="it-IT" sz="1600" dirty="0"/>
            <a:t>(internista, reumatologo, geriatra, endocrinologo, ginecologo, ortopedico, nefrologo, oncologo e specialista in medicina fisica e riabilitativa) universitari o delle Aziende Sanitarie. </a:t>
          </a:r>
          <a:endParaRPr lang="en-US" sz="1600" dirty="0"/>
        </a:p>
      </dgm:t>
    </dgm:pt>
    <dgm:pt modelId="{C9726CBD-6DC7-470A-A184-B600C029E1AD}" type="parTrans" cxnId="{7C177642-9249-4043-BFD5-DC869E147326}">
      <dgm:prSet/>
      <dgm:spPr/>
      <dgm:t>
        <a:bodyPr/>
        <a:lstStyle/>
        <a:p>
          <a:endParaRPr lang="en-US" sz="2000"/>
        </a:p>
      </dgm:t>
    </dgm:pt>
    <dgm:pt modelId="{87BEDE57-7725-4BF2-B540-86564E234F5B}" type="sibTrans" cxnId="{7C177642-9249-4043-BFD5-DC869E147326}">
      <dgm:prSet/>
      <dgm:spPr/>
      <dgm:t>
        <a:bodyPr/>
        <a:lstStyle/>
        <a:p>
          <a:endParaRPr lang="en-US" sz="2000"/>
        </a:p>
      </dgm:t>
    </dgm:pt>
    <dgm:pt modelId="{D29E9029-DAAE-412A-8DA7-9547DECD98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La prima prescrizione deve essere accompagnata dal </a:t>
          </a:r>
          <a:r>
            <a:rPr lang="it-IT" sz="1600" b="1" dirty="0"/>
            <a:t>referto della MOC*</a:t>
          </a:r>
          <a:endParaRPr lang="en-US" sz="1600" b="1" dirty="0"/>
        </a:p>
      </dgm:t>
    </dgm:pt>
    <dgm:pt modelId="{2B9F55C5-C709-4CF3-A542-49E80D43A156}" type="parTrans" cxnId="{5851CD29-FFAD-4170-B0C0-D01ABF8D1E97}">
      <dgm:prSet/>
      <dgm:spPr/>
      <dgm:t>
        <a:bodyPr/>
        <a:lstStyle/>
        <a:p>
          <a:endParaRPr lang="en-US" sz="2000"/>
        </a:p>
      </dgm:t>
    </dgm:pt>
    <dgm:pt modelId="{07637B48-8540-4267-8BF9-DE5D0A4B796C}" type="sibTrans" cxnId="{5851CD29-FFAD-4170-B0C0-D01ABF8D1E97}">
      <dgm:prSet/>
      <dgm:spPr/>
      <dgm:t>
        <a:bodyPr/>
        <a:lstStyle/>
        <a:p>
          <a:endParaRPr lang="en-US" sz="2000"/>
        </a:p>
      </dgm:t>
    </dgm:pt>
    <dgm:pt modelId="{4ECBEA3D-FA21-47D2-A259-73DB01AD3C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b="1" dirty="0"/>
            <a:t>*</a:t>
          </a:r>
          <a:r>
            <a:rPr lang="it-IT" sz="1600" dirty="0"/>
            <a:t>Per l’applicazione della Nota 79, la valutazione densitometrica deve essere fatta a livello di colonna lombare e/o femore con tecnica DXA presso strutture pubbliche o convenzionate con il SSN. </a:t>
          </a:r>
          <a:endParaRPr lang="en-US" sz="1600" dirty="0"/>
        </a:p>
      </dgm:t>
    </dgm:pt>
    <dgm:pt modelId="{12CC4AA1-2250-4826-9750-2D016DBEAB10}" type="parTrans" cxnId="{3CC87E82-8E3C-48D4-8460-751ED1DE2565}">
      <dgm:prSet/>
      <dgm:spPr/>
      <dgm:t>
        <a:bodyPr/>
        <a:lstStyle/>
        <a:p>
          <a:endParaRPr lang="en-US" sz="2000"/>
        </a:p>
      </dgm:t>
    </dgm:pt>
    <dgm:pt modelId="{B5DFB5C2-3744-4ECC-9CAA-480AF7C74AAD}" type="sibTrans" cxnId="{3CC87E82-8E3C-48D4-8460-751ED1DE2565}">
      <dgm:prSet/>
      <dgm:spPr/>
      <dgm:t>
        <a:bodyPr/>
        <a:lstStyle/>
        <a:p>
          <a:endParaRPr lang="en-US" sz="2000"/>
        </a:p>
      </dgm:t>
    </dgm:pt>
    <dgm:pt modelId="{4F0F7BA7-59F6-4866-9221-AF287F012B9F}" type="pres">
      <dgm:prSet presAssocID="{F19807CD-D261-4519-8075-212E2860D9F3}" presName="root" presStyleCnt="0">
        <dgm:presLayoutVars>
          <dgm:dir/>
          <dgm:resizeHandles val="exact"/>
        </dgm:presLayoutVars>
      </dgm:prSet>
      <dgm:spPr/>
    </dgm:pt>
    <dgm:pt modelId="{22B3A698-44C0-4BA4-BDBD-0CB92FF6F918}" type="pres">
      <dgm:prSet presAssocID="{C2538370-9EB6-46F3-A80F-0099BEDE8C59}" presName="compNode" presStyleCnt="0"/>
      <dgm:spPr/>
    </dgm:pt>
    <dgm:pt modelId="{F6A2CA30-B272-4981-8B7C-CE323653907E}" type="pres">
      <dgm:prSet presAssocID="{C2538370-9EB6-46F3-A80F-0099BEDE8C59}" presName="bgRect" presStyleLbl="bgShp" presStyleIdx="0" presStyleCnt="4"/>
      <dgm:spPr/>
    </dgm:pt>
    <dgm:pt modelId="{82C16CD5-6A84-4447-8C05-E3E63A5FC0CF}" type="pres">
      <dgm:prSet presAssocID="{C2538370-9EB6-46F3-A80F-0099BEDE8C59}" presName="iconRect" presStyleLbl="nod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8F843C85-BD65-4B57-B3B3-6C8088EC046A}" type="pres">
      <dgm:prSet presAssocID="{C2538370-9EB6-46F3-A80F-0099BEDE8C59}" presName="spaceRect" presStyleCnt="0"/>
      <dgm:spPr/>
    </dgm:pt>
    <dgm:pt modelId="{3469A8C2-3D78-40D4-BD9D-D2A63B463CB4}" type="pres">
      <dgm:prSet presAssocID="{C2538370-9EB6-46F3-A80F-0099BEDE8C59}" presName="parTx" presStyleLbl="revTx" presStyleIdx="0" presStyleCnt="4">
        <dgm:presLayoutVars>
          <dgm:chMax val="0"/>
          <dgm:chPref val="0"/>
        </dgm:presLayoutVars>
      </dgm:prSet>
      <dgm:spPr/>
    </dgm:pt>
    <dgm:pt modelId="{EDEFF5F1-78DB-4534-84C5-4A83129F7A70}" type="pres">
      <dgm:prSet presAssocID="{45C8DF89-860B-438B-81D3-56DF7724FB06}" presName="sibTrans" presStyleCnt="0"/>
      <dgm:spPr/>
    </dgm:pt>
    <dgm:pt modelId="{7D6EF76C-851C-423A-B461-761CD5BE4810}" type="pres">
      <dgm:prSet presAssocID="{8DE0E841-DCE8-489B-811C-B34EBEB4BB63}" presName="compNode" presStyleCnt="0"/>
      <dgm:spPr/>
    </dgm:pt>
    <dgm:pt modelId="{61073D46-5DA6-47F0-B86E-2BF576ADBD86}" type="pres">
      <dgm:prSet presAssocID="{8DE0E841-DCE8-489B-811C-B34EBEB4BB63}" presName="bgRect" presStyleLbl="bgShp" presStyleIdx="1" presStyleCnt="4"/>
      <dgm:spPr/>
    </dgm:pt>
    <dgm:pt modelId="{B59A7D6D-C6B5-4A99-ADF1-B093D815AB4E}" type="pres">
      <dgm:prSet presAssocID="{8DE0E841-DCE8-489B-811C-B34EBEB4BB63}" presName="icon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ttore"/>
        </a:ext>
      </dgm:extLst>
    </dgm:pt>
    <dgm:pt modelId="{6279D48E-6A12-451B-960C-B533FEF9A333}" type="pres">
      <dgm:prSet presAssocID="{8DE0E841-DCE8-489B-811C-B34EBEB4BB63}" presName="spaceRect" presStyleCnt="0"/>
      <dgm:spPr/>
    </dgm:pt>
    <dgm:pt modelId="{C0338497-1C06-40E1-B73B-98F6BE9E9809}" type="pres">
      <dgm:prSet presAssocID="{8DE0E841-DCE8-489B-811C-B34EBEB4BB63}" presName="parTx" presStyleLbl="revTx" presStyleIdx="1" presStyleCnt="4" custScaleX="103108">
        <dgm:presLayoutVars>
          <dgm:chMax val="0"/>
          <dgm:chPref val="0"/>
        </dgm:presLayoutVars>
      </dgm:prSet>
      <dgm:spPr/>
    </dgm:pt>
    <dgm:pt modelId="{91F80913-9645-4713-A315-FD8A5DC448A6}" type="pres">
      <dgm:prSet presAssocID="{87BEDE57-7725-4BF2-B540-86564E234F5B}" presName="sibTrans" presStyleCnt="0"/>
      <dgm:spPr/>
    </dgm:pt>
    <dgm:pt modelId="{92A0D44C-9A0B-4CC2-BBB7-D585BEC992E6}" type="pres">
      <dgm:prSet presAssocID="{D29E9029-DAAE-412A-8DA7-9547DECD9882}" presName="compNode" presStyleCnt="0"/>
      <dgm:spPr/>
    </dgm:pt>
    <dgm:pt modelId="{48DD340E-DAA4-4524-B013-6828A3B265C2}" type="pres">
      <dgm:prSet presAssocID="{D29E9029-DAAE-412A-8DA7-9547DECD9882}" presName="bgRect" presStyleLbl="bgShp" presStyleIdx="2" presStyleCnt="4"/>
      <dgm:spPr/>
    </dgm:pt>
    <dgm:pt modelId="{5796F074-FA38-47EF-9421-8E348E6DEAA3}" type="pres">
      <dgm:prSet presAssocID="{D29E9029-DAAE-412A-8DA7-9547DECD9882}" presName="iconRect" presStyleLbl="node1" presStyleIdx="2" presStyleCnt="4"/>
      <dgm:spPr>
        <a:blipFill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89B7743C-6404-4974-9D39-77D45D3E6F7E}" type="pres">
      <dgm:prSet presAssocID="{D29E9029-DAAE-412A-8DA7-9547DECD9882}" presName="spaceRect" presStyleCnt="0"/>
      <dgm:spPr/>
    </dgm:pt>
    <dgm:pt modelId="{DC7F72C7-F6C8-4BFD-A307-5A2FE78D564F}" type="pres">
      <dgm:prSet presAssocID="{D29E9029-DAAE-412A-8DA7-9547DECD9882}" presName="parTx" presStyleLbl="revTx" presStyleIdx="2" presStyleCnt="4">
        <dgm:presLayoutVars>
          <dgm:chMax val="0"/>
          <dgm:chPref val="0"/>
        </dgm:presLayoutVars>
      </dgm:prSet>
      <dgm:spPr/>
    </dgm:pt>
    <dgm:pt modelId="{A22A56EA-2F63-4590-A4B0-05A37210007E}" type="pres">
      <dgm:prSet presAssocID="{07637B48-8540-4267-8BF9-DE5D0A4B796C}" presName="sibTrans" presStyleCnt="0"/>
      <dgm:spPr/>
    </dgm:pt>
    <dgm:pt modelId="{D64758BA-29AC-466E-8BE6-BDB6D3F3D442}" type="pres">
      <dgm:prSet presAssocID="{4ECBEA3D-FA21-47D2-A259-73DB01AD3C6C}" presName="compNode" presStyleCnt="0"/>
      <dgm:spPr/>
    </dgm:pt>
    <dgm:pt modelId="{32F60071-943E-4F97-8CF7-A13BACEB192E}" type="pres">
      <dgm:prSet presAssocID="{4ECBEA3D-FA21-47D2-A259-73DB01AD3C6C}" presName="bgRect" presStyleLbl="bgShp" presStyleIdx="3" presStyleCnt="4"/>
      <dgm:spPr/>
    </dgm:pt>
    <dgm:pt modelId="{10A4D03A-A958-40B0-91AE-D4847BD188F7}" type="pres">
      <dgm:prSet presAssocID="{4ECBEA3D-FA21-47D2-A259-73DB01AD3C6C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D016D654-FBDA-4E75-8256-BB5A1817FB7E}" type="pres">
      <dgm:prSet presAssocID="{4ECBEA3D-FA21-47D2-A259-73DB01AD3C6C}" presName="spaceRect" presStyleCnt="0"/>
      <dgm:spPr/>
    </dgm:pt>
    <dgm:pt modelId="{E3CB4823-E0FC-44A3-9AFC-90260649B22C}" type="pres">
      <dgm:prSet presAssocID="{4ECBEA3D-FA21-47D2-A259-73DB01AD3C6C}" presName="parTx" presStyleLbl="revTx" presStyleIdx="3" presStyleCnt="4" custScaleX="102670" custScaleY="118251">
        <dgm:presLayoutVars>
          <dgm:chMax val="0"/>
          <dgm:chPref val="0"/>
        </dgm:presLayoutVars>
      </dgm:prSet>
      <dgm:spPr/>
    </dgm:pt>
  </dgm:ptLst>
  <dgm:cxnLst>
    <dgm:cxn modelId="{5851CD29-FFAD-4170-B0C0-D01ABF8D1E97}" srcId="{F19807CD-D261-4519-8075-212E2860D9F3}" destId="{D29E9029-DAAE-412A-8DA7-9547DECD9882}" srcOrd="2" destOrd="0" parTransId="{2B9F55C5-C709-4CF3-A542-49E80D43A156}" sibTransId="{07637B48-8540-4267-8BF9-DE5D0A4B796C}"/>
    <dgm:cxn modelId="{F80C7B2D-36D0-405F-8AE3-C0B5807A79DD}" type="presOf" srcId="{D29E9029-DAAE-412A-8DA7-9547DECD9882}" destId="{DC7F72C7-F6C8-4BFD-A307-5A2FE78D564F}" srcOrd="0" destOrd="0" presId="urn:microsoft.com/office/officeart/2018/2/layout/IconVerticalSolidList"/>
    <dgm:cxn modelId="{2DD0F43E-E300-4CCD-A378-E6399DD12A27}" srcId="{F19807CD-D261-4519-8075-212E2860D9F3}" destId="{C2538370-9EB6-46F3-A80F-0099BEDE8C59}" srcOrd="0" destOrd="0" parTransId="{73B39B47-20DF-4ACC-861E-FA71145FDD76}" sibTransId="{45C8DF89-860B-438B-81D3-56DF7724FB06}"/>
    <dgm:cxn modelId="{7C177642-9249-4043-BFD5-DC869E147326}" srcId="{F19807CD-D261-4519-8075-212E2860D9F3}" destId="{8DE0E841-DCE8-489B-811C-B34EBEB4BB63}" srcOrd="1" destOrd="0" parTransId="{C9726CBD-6DC7-470A-A184-B600C029E1AD}" sibTransId="{87BEDE57-7725-4BF2-B540-86564E234F5B}"/>
    <dgm:cxn modelId="{EAAC244B-1F23-4B02-87EF-DD3D8C60FE71}" type="presOf" srcId="{4ECBEA3D-FA21-47D2-A259-73DB01AD3C6C}" destId="{E3CB4823-E0FC-44A3-9AFC-90260649B22C}" srcOrd="0" destOrd="0" presId="urn:microsoft.com/office/officeart/2018/2/layout/IconVerticalSolidList"/>
    <dgm:cxn modelId="{DCC3876D-A940-4D55-9258-CEA8A296829E}" type="presOf" srcId="{8DE0E841-DCE8-489B-811C-B34EBEB4BB63}" destId="{C0338497-1C06-40E1-B73B-98F6BE9E9809}" srcOrd="0" destOrd="0" presId="urn:microsoft.com/office/officeart/2018/2/layout/IconVerticalSolidList"/>
    <dgm:cxn modelId="{3CC87E82-8E3C-48D4-8460-751ED1DE2565}" srcId="{F19807CD-D261-4519-8075-212E2860D9F3}" destId="{4ECBEA3D-FA21-47D2-A259-73DB01AD3C6C}" srcOrd="3" destOrd="0" parTransId="{12CC4AA1-2250-4826-9750-2D016DBEAB10}" sibTransId="{B5DFB5C2-3744-4ECC-9CAA-480AF7C74AAD}"/>
    <dgm:cxn modelId="{0D1B48C2-A068-4278-9540-525670738C0B}" type="presOf" srcId="{C2538370-9EB6-46F3-A80F-0099BEDE8C59}" destId="{3469A8C2-3D78-40D4-BD9D-D2A63B463CB4}" srcOrd="0" destOrd="0" presId="urn:microsoft.com/office/officeart/2018/2/layout/IconVerticalSolidList"/>
    <dgm:cxn modelId="{1073C1F2-1B95-4543-8995-7D2BBC48FDAF}" type="presOf" srcId="{F19807CD-D261-4519-8075-212E2860D9F3}" destId="{4F0F7BA7-59F6-4866-9221-AF287F012B9F}" srcOrd="0" destOrd="0" presId="urn:microsoft.com/office/officeart/2018/2/layout/IconVerticalSolidList"/>
    <dgm:cxn modelId="{C3C267A2-3E0D-420A-A291-C9F484A6498C}" type="presParOf" srcId="{4F0F7BA7-59F6-4866-9221-AF287F012B9F}" destId="{22B3A698-44C0-4BA4-BDBD-0CB92FF6F918}" srcOrd="0" destOrd="0" presId="urn:microsoft.com/office/officeart/2018/2/layout/IconVerticalSolidList"/>
    <dgm:cxn modelId="{B98854DD-16CA-4A32-A4AB-34A0FFC25683}" type="presParOf" srcId="{22B3A698-44C0-4BA4-BDBD-0CB92FF6F918}" destId="{F6A2CA30-B272-4981-8B7C-CE323653907E}" srcOrd="0" destOrd="0" presId="urn:microsoft.com/office/officeart/2018/2/layout/IconVerticalSolidList"/>
    <dgm:cxn modelId="{39CC5883-FD60-4076-9C25-3AEE78877050}" type="presParOf" srcId="{22B3A698-44C0-4BA4-BDBD-0CB92FF6F918}" destId="{82C16CD5-6A84-4447-8C05-E3E63A5FC0CF}" srcOrd="1" destOrd="0" presId="urn:microsoft.com/office/officeart/2018/2/layout/IconVerticalSolidList"/>
    <dgm:cxn modelId="{CDC68A49-64A1-423E-A1D7-81EB81B80399}" type="presParOf" srcId="{22B3A698-44C0-4BA4-BDBD-0CB92FF6F918}" destId="{8F843C85-BD65-4B57-B3B3-6C8088EC046A}" srcOrd="2" destOrd="0" presId="urn:microsoft.com/office/officeart/2018/2/layout/IconVerticalSolidList"/>
    <dgm:cxn modelId="{AF45A6B8-5D16-4542-AC72-990B3B123254}" type="presParOf" srcId="{22B3A698-44C0-4BA4-BDBD-0CB92FF6F918}" destId="{3469A8C2-3D78-40D4-BD9D-D2A63B463CB4}" srcOrd="3" destOrd="0" presId="urn:microsoft.com/office/officeart/2018/2/layout/IconVerticalSolidList"/>
    <dgm:cxn modelId="{2C905AE1-C9C2-466D-9AB4-09CAD04BFA38}" type="presParOf" srcId="{4F0F7BA7-59F6-4866-9221-AF287F012B9F}" destId="{EDEFF5F1-78DB-4534-84C5-4A83129F7A70}" srcOrd="1" destOrd="0" presId="urn:microsoft.com/office/officeart/2018/2/layout/IconVerticalSolidList"/>
    <dgm:cxn modelId="{4F2F8E83-01B0-47CA-AA8E-AB3D67F2F96E}" type="presParOf" srcId="{4F0F7BA7-59F6-4866-9221-AF287F012B9F}" destId="{7D6EF76C-851C-423A-B461-761CD5BE4810}" srcOrd="2" destOrd="0" presId="urn:microsoft.com/office/officeart/2018/2/layout/IconVerticalSolidList"/>
    <dgm:cxn modelId="{F7A4A800-63AC-48BC-866D-4368557DB015}" type="presParOf" srcId="{7D6EF76C-851C-423A-B461-761CD5BE4810}" destId="{61073D46-5DA6-47F0-B86E-2BF576ADBD86}" srcOrd="0" destOrd="0" presId="urn:microsoft.com/office/officeart/2018/2/layout/IconVerticalSolidList"/>
    <dgm:cxn modelId="{D1D10D09-7BAC-4D5C-8C31-C1D8C8A0B19D}" type="presParOf" srcId="{7D6EF76C-851C-423A-B461-761CD5BE4810}" destId="{B59A7D6D-C6B5-4A99-ADF1-B093D815AB4E}" srcOrd="1" destOrd="0" presId="urn:microsoft.com/office/officeart/2018/2/layout/IconVerticalSolidList"/>
    <dgm:cxn modelId="{69266A3B-88AE-4EB0-B604-21BE2E6EE4FE}" type="presParOf" srcId="{7D6EF76C-851C-423A-B461-761CD5BE4810}" destId="{6279D48E-6A12-451B-960C-B533FEF9A333}" srcOrd="2" destOrd="0" presId="urn:microsoft.com/office/officeart/2018/2/layout/IconVerticalSolidList"/>
    <dgm:cxn modelId="{39E1C108-F57C-48E7-B965-304A07D78914}" type="presParOf" srcId="{7D6EF76C-851C-423A-B461-761CD5BE4810}" destId="{C0338497-1C06-40E1-B73B-98F6BE9E9809}" srcOrd="3" destOrd="0" presId="urn:microsoft.com/office/officeart/2018/2/layout/IconVerticalSolidList"/>
    <dgm:cxn modelId="{9CED1D38-9444-4945-929F-B04FF05B449A}" type="presParOf" srcId="{4F0F7BA7-59F6-4866-9221-AF287F012B9F}" destId="{91F80913-9645-4713-A315-FD8A5DC448A6}" srcOrd="3" destOrd="0" presId="urn:microsoft.com/office/officeart/2018/2/layout/IconVerticalSolidList"/>
    <dgm:cxn modelId="{1AEFF753-E5EE-4D3F-9F3A-FBA7DB892540}" type="presParOf" srcId="{4F0F7BA7-59F6-4866-9221-AF287F012B9F}" destId="{92A0D44C-9A0B-4CC2-BBB7-D585BEC992E6}" srcOrd="4" destOrd="0" presId="urn:microsoft.com/office/officeart/2018/2/layout/IconVerticalSolidList"/>
    <dgm:cxn modelId="{C0851165-4931-41E4-B21A-D4BB20551CAC}" type="presParOf" srcId="{92A0D44C-9A0B-4CC2-BBB7-D585BEC992E6}" destId="{48DD340E-DAA4-4524-B013-6828A3B265C2}" srcOrd="0" destOrd="0" presId="urn:microsoft.com/office/officeart/2018/2/layout/IconVerticalSolidList"/>
    <dgm:cxn modelId="{F393E863-D35A-407A-A9D2-6189BB50F14D}" type="presParOf" srcId="{92A0D44C-9A0B-4CC2-BBB7-D585BEC992E6}" destId="{5796F074-FA38-47EF-9421-8E348E6DEAA3}" srcOrd="1" destOrd="0" presId="urn:microsoft.com/office/officeart/2018/2/layout/IconVerticalSolidList"/>
    <dgm:cxn modelId="{05A77632-72C8-4A8C-8C44-AB03AEF7EB8C}" type="presParOf" srcId="{92A0D44C-9A0B-4CC2-BBB7-D585BEC992E6}" destId="{89B7743C-6404-4974-9D39-77D45D3E6F7E}" srcOrd="2" destOrd="0" presId="urn:microsoft.com/office/officeart/2018/2/layout/IconVerticalSolidList"/>
    <dgm:cxn modelId="{6518C55E-CE66-4A91-AC73-DAD011D4790C}" type="presParOf" srcId="{92A0D44C-9A0B-4CC2-BBB7-D585BEC992E6}" destId="{DC7F72C7-F6C8-4BFD-A307-5A2FE78D564F}" srcOrd="3" destOrd="0" presId="urn:microsoft.com/office/officeart/2018/2/layout/IconVerticalSolidList"/>
    <dgm:cxn modelId="{4696A4B5-DBAF-44B6-B1BF-E258F48E6885}" type="presParOf" srcId="{4F0F7BA7-59F6-4866-9221-AF287F012B9F}" destId="{A22A56EA-2F63-4590-A4B0-05A37210007E}" srcOrd="5" destOrd="0" presId="urn:microsoft.com/office/officeart/2018/2/layout/IconVerticalSolidList"/>
    <dgm:cxn modelId="{DEB3FA2C-00E2-462F-966C-E764691805F6}" type="presParOf" srcId="{4F0F7BA7-59F6-4866-9221-AF287F012B9F}" destId="{D64758BA-29AC-466E-8BE6-BDB6D3F3D442}" srcOrd="6" destOrd="0" presId="urn:microsoft.com/office/officeart/2018/2/layout/IconVerticalSolidList"/>
    <dgm:cxn modelId="{FC4365F3-A11E-47B0-9A54-F9F5E49B3CE3}" type="presParOf" srcId="{D64758BA-29AC-466E-8BE6-BDB6D3F3D442}" destId="{32F60071-943E-4F97-8CF7-A13BACEB192E}" srcOrd="0" destOrd="0" presId="urn:microsoft.com/office/officeart/2018/2/layout/IconVerticalSolidList"/>
    <dgm:cxn modelId="{63A5FFEE-F3E1-464C-9169-F40720E76866}" type="presParOf" srcId="{D64758BA-29AC-466E-8BE6-BDB6D3F3D442}" destId="{10A4D03A-A958-40B0-91AE-D4847BD188F7}" srcOrd="1" destOrd="0" presId="urn:microsoft.com/office/officeart/2018/2/layout/IconVerticalSolidList"/>
    <dgm:cxn modelId="{144211AD-DD54-4B7A-BADB-6B65476245F7}" type="presParOf" srcId="{D64758BA-29AC-466E-8BE6-BDB6D3F3D442}" destId="{D016D654-FBDA-4E75-8256-BB5A1817FB7E}" srcOrd="2" destOrd="0" presId="urn:microsoft.com/office/officeart/2018/2/layout/IconVerticalSolidList"/>
    <dgm:cxn modelId="{3D327903-3652-406B-86BA-22C58FA8E15C}" type="presParOf" srcId="{D64758BA-29AC-466E-8BE6-BDB6D3F3D442}" destId="{E3CB4823-E0FC-44A3-9AFC-90260649B2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9807CD-D261-4519-8075-212E2860D9F3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2538370-9EB6-46F3-A80F-0099BEDE8C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L’ormone paratiroideo endogeno (PTH) con 84 aminoacidi è il principale regolatore del metabolismo del calcio e del fosfato nelle ossa e nei reni.</a:t>
          </a:r>
          <a:endParaRPr lang="en-US" sz="1600" dirty="0"/>
        </a:p>
      </dgm:t>
    </dgm:pt>
    <dgm:pt modelId="{73B39B47-20DF-4ACC-861E-FA71145FDD76}" type="parTrans" cxnId="{2DD0F43E-E300-4CCD-A378-E6399DD12A27}">
      <dgm:prSet/>
      <dgm:spPr/>
      <dgm:t>
        <a:bodyPr/>
        <a:lstStyle/>
        <a:p>
          <a:endParaRPr lang="en-US" sz="2000"/>
        </a:p>
      </dgm:t>
    </dgm:pt>
    <dgm:pt modelId="{45C8DF89-860B-438B-81D3-56DF7724FB06}" type="sibTrans" cxnId="{2DD0F43E-E300-4CCD-A378-E6399DD12A27}">
      <dgm:prSet/>
      <dgm:spPr/>
      <dgm:t>
        <a:bodyPr/>
        <a:lstStyle/>
        <a:p>
          <a:endParaRPr lang="en-US" sz="2000"/>
        </a:p>
      </dgm:t>
    </dgm:pt>
    <dgm:pt modelId="{8DE0E841-DCE8-489B-811C-B34EBEB4BB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 err="1"/>
            <a:t>rhPTH</a:t>
          </a:r>
          <a:r>
            <a:rPr lang="en-US" sz="1600" dirty="0"/>
            <a:t>(1-34) è </a:t>
          </a:r>
          <a:r>
            <a:rPr lang="en-US" sz="1600" b="1" dirty="0"/>
            <a:t>il </a:t>
          </a:r>
          <a:r>
            <a:rPr lang="en-US" sz="1600" b="1" dirty="0" err="1"/>
            <a:t>frammento</a:t>
          </a:r>
          <a:r>
            <a:rPr lang="en-US" sz="1600" b="1" dirty="0"/>
            <a:t> </a:t>
          </a:r>
          <a:r>
            <a:rPr lang="en-US" sz="1600" b="1" dirty="0" err="1"/>
            <a:t>attivo</a:t>
          </a:r>
          <a:r>
            <a:rPr lang="en-US" sz="1600" b="1" dirty="0"/>
            <a:t> (1-34) </a:t>
          </a:r>
          <a:r>
            <a:rPr lang="en-US" sz="1600" b="1" dirty="0" err="1"/>
            <a:t>dell'ormone</a:t>
          </a:r>
          <a:r>
            <a:rPr lang="en-US" sz="1600" b="1" dirty="0"/>
            <a:t> </a:t>
          </a:r>
          <a:r>
            <a:rPr lang="en-US" sz="1600" b="1" dirty="0" err="1"/>
            <a:t>paratiroideo</a:t>
          </a:r>
          <a:r>
            <a:rPr lang="en-US" sz="1600" b="1" dirty="0"/>
            <a:t> </a:t>
          </a:r>
          <a:r>
            <a:rPr lang="en-US" sz="1600" b="1" dirty="0" err="1"/>
            <a:t>umano</a:t>
          </a:r>
          <a:r>
            <a:rPr lang="en-US" sz="1600" b="1" dirty="0"/>
            <a:t> </a:t>
          </a:r>
          <a:r>
            <a:rPr lang="en-US" sz="1600" b="1" dirty="0" err="1"/>
            <a:t>endogeno</a:t>
          </a:r>
          <a:endParaRPr lang="en-US" sz="1600" b="1" dirty="0"/>
        </a:p>
      </dgm:t>
    </dgm:pt>
    <dgm:pt modelId="{C9726CBD-6DC7-470A-A184-B600C029E1AD}" type="parTrans" cxnId="{7C177642-9249-4043-BFD5-DC869E147326}">
      <dgm:prSet/>
      <dgm:spPr/>
      <dgm:t>
        <a:bodyPr/>
        <a:lstStyle/>
        <a:p>
          <a:endParaRPr lang="en-US" sz="2000"/>
        </a:p>
      </dgm:t>
    </dgm:pt>
    <dgm:pt modelId="{87BEDE57-7725-4BF2-B540-86564E234F5B}" type="sibTrans" cxnId="{7C177642-9249-4043-BFD5-DC869E147326}">
      <dgm:prSet/>
      <dgm:spPr/>
      <dgm:t>
        <a:bodyPr/>
        <a:lstStyle/>
        <a:p>
          <a:endParaRPr lang="en-US" sz="2000"/>
        </a:p>
      </dgm:t>
    </dgm:pt>
    <dgm:pt modelId="{CF1F0F59-9E0F-4E36-8296-4AD2602A36F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Le azioni fisiologiche del PTH comprendono la stimolazione dell’osteogenesi mediante </a:t>
          </a:r>
          <a:r>
            <a:rPr lang="it-IT" b="1" dirty="0"/>
            <a:t>effetti diretti sulle cellule deputate alla formazione di osso (osteoblasti) </a:t>
          </a:r>
        </a:p>
      </dgm:t>
    </dgm:pt>
    <dgm:pt modelId="{5609A34B-A19F-41AD-9984-5589E5BFD644}" type="parTrans" cxnId="{EC9B0781-AF82-4687-8CCB-2904D4703F99}">
      <dgm:prSet/>
      <dgm:spPr/>
      <dgm:t>
        <a:bodyPr/>
        <a:lstStyle/>
        <a:p>
          <a:endParaRPr lang="it-IT"/>
        </a:p>
      </dgm:t>
    </dgm:pt>
    <dgm:pt modelId="{AD090BF8-0247-4FD0-B05C-2AC0C60831E0}" type="sibTrans" cxnId="{EC9B0781-AF82-4687-8CCB-2904D4703F99}">
      <dgm:prSet/>
      <dgm:spPr/>
      <dgm:t>
        <a:bodyPr/>
        <a:lstStyle/>
        <a:p>
          <a:endParaRPr lang="it-IT"/>
        </a:p>
      </dgm:t>
    </dgm:pt>
    <dgm:pt modelId="{78B6A9CC-4517-4302-ACE0-3ACF41696558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Aumento dell’assorbimento intestinale di calcio, del riassorbimento tubulare di calcio e l’eliminazione renale di fosfato</a:t>
          </a:r>
        </a:p>
      </dgm:t>
    </dgm:pt>
    <dgm:pt modelId="{C761077E-C525-4CCE-B141-7F9C88CDE2A7}" type="parTrans" cxnId="{814D8029-440F-4C0D-8456-CE49B3FE4706}">
      <dgm:prSet/>
      <dgm:spPr/>
      <dgm:t>
        <a:bodyPr/>
        <a:lstStyle/>
        <a:p>
          <a:endParaRPr lang="it-IT"/>
        </a:p>
      </dgm:t>
    </dgm:pt>
    <dgm:pt modelId="{A8151018-92D1-455C-A443-C0A46BC9BB60}" type="sibTrans" cxnId="{814D8029-440F-4C0D-8456-CE49B3FE4706}">
      <dgm:prSet/>
      <dgm:spPr/>
      <dgm:t>
        <a:bodyPr/>
        <a:lstStyle/>
        <a:p>
          <a:endParaRPr lang="it-IT"/>
        </a:p>
      </dgm:t>
    </dgm:pt>
    <dgm:pt modelId="{4F0F7BA7-59F6-4866-9221-AF287F012B9F}" type="pres">
      <dgm:prSet presAssocID="{F19807CD-D261-4519-8075-212E2860D9F3}" presName="root" presStyleCnt="0">
        <dgm:presLayoutVars>
          <dgm:dir/>
          <dgm:resizeHandles val="exact"/>
        </dgm:presLayoutVars>
      </dgm:prSet>
      <dgm:spPr/>
    </dgm:pt>
    <dgm:pt modelId="{22B3A698-44C0-4BA4-BDBD-0CB92FF6F918}" type="pres">
      <dgm:prSet presAssocID="{C2538370-9EB6-46F3-A80F-0099BEDE8C59}" presName="compNode" presStyleCnt="0"/>
      <dgm:spPr/>
    </dgm:pt>
    <dgm:pt modelId="{F6A2CA30-B272-4981-8B7C-CE323653907E}" type="pres">
      <dgm:prSet presAssocID="{C2538370-9EB6-46F3-A80F-0099BEDE8C59}" presName="bgRect" presStyleLbl="bgShp" presStyleIdx="0" presStyleCnt="4" custLinFactNeighborY="2604"/>
      <dgm:spPr/>
    </dgm:pt>
    <dgm:pt modelId="{82C16CD5-6A84-4447-8C05-E3E63A5FC0CF}" type="pres">
      <dgm:prSet presAssocID="{C2538370-9EB6-46F3-A80F-0099BEDE8C59}" presName="iconRect" presStyleLbl="node1" presStyleIdx="0" presStyleCnt="4" custScaleX="53563" custScaleY="47708"/>
      <dgm:spPr/>
    </dgm:pt>
    <dgm:pt modelId="{8F843C85-BD65-4B57-B3B3-6C8088EC046A}" type="pres">
      <dgm:prSet presAssocID="{C2538370-9EB6-46F3-A80F-0099BEDE8C59}" presName="spaceRect" presStyleCnt="0"/>
      <dgm:spPr/>
    </dgm:pt>
    <dgm:pt modelId="{3469A8C2-3D78-40D4-BD9D-D2A63B463CB4}" type="pres">
      <dgm:prSet presAssocID="{C2538370-9EB6-46F3-A80F-0099BEDE8C59}" presName="parTx" presStyleLbl="revTx" presStyleIdx="0" presStyleCnt="4">
        <dgm:presLayoutVars>
          <dgm:chMax val="0"/>
          <dgm:chPref val="0"/>
        </dgm:presLayoutVars>
      </dgm:prSet>
      <dgm:spPr/>
    </dgm:pt>
    <dgm:pt modelId="{EDEFF5F1-78DB-4534-84C5-4A83129F7A70}" type="pres">
      <dgm:prSet presAssocID="{45C8DF89-860B-438B-81D3-56DF7724FB06}" presName="sibTrans" presStyleCnt="0"/>
      <dgm:spPr/>
    </dgm:pt>
    <dgm:pt modelId="{7D6EF76C-851C-423A-B461-761CD5BE4810}" type="pres">
      <dgm:prSet presAssocID="{8DE0E841-DCE8-489B-811C-B34EBEB4BB63}" presName="compNode" presStyleCnt="0"/>
      <dgm:spPr/>
    </dgm:pt>
    <dgm:pt modelId="{61073D46-5DA6-47F0-B86E-2BF576ADBD86}" type="pres">
      <dgm:prSet presAssocID="{8DE0E841-DCE8-489B-811C-B34EBEB4BB63}" presName="bgRect" presStyleLbl="bgShp" presStyleIdx="1" presStyleCnt="4"/>
      <dgm:spPr/>
    </dgm:pt>
    <dgm:pt modelId="{B59A7D6D-C6B5-4A99-ADF1-B093D815AB4E}" type="pres">
      <dgm:prSet presAssocID="{8DE0E841-DCE8-489B-811C-B34EBEB4BB63}" presName="iconRect" presStyleLbl="node1" presStyleIdx="1" presStyleCnt="4" custFlipVert="1" custScaleX="47250" custScaleY="43794"/>
      <dgm:spPr/>
    </dgm:pt>
    <dgm:pt modelId="{6279D48E-6A12-451B-960C-B533FEF9A333}" type="pres">
      <dgm:prSet presAssocID="{8DE0E841-DCE8-489B-811C-B34EBEB4BB63}" presName="spaceRect" presStyleCnt="0"/>
      <dgm:spPr/>
    </dgm:pt>
    <dgm:pt modelId="{C0338497-1C06-40E1-B73B-98F6BE9E9809}" type="pres">
      <dgm:prSet presAssocID="{8DE0E841-DCE8-489B-811C-B34EBEB4BB63}" presName="parTx" presStyleLbl="revTx" presStyleIdx="1" presStyleCnt="4">
        <dgm:presLayoutVars>
          <dgm:chMax val="0"/>
          <dgm:chPref val="0"/>
        </dgm:presLayoutVars>
      </dgm:prSet>
      <dgm:spPr/>
    </dgm:pt>
    <dgm:pt modelId="{7F7DBBBB-E8B1-4F01-80F3-89F91009B907}" type="pres">
      <dgm:prSet presAssocID="{87BEDE57-7725-4BF2-B540-86564E234F5B}" presName="sibTrans" presStyleCnt="0"/>
      <dgm:spPr/>
    </dgm:pt>
    <dgm:pt modelId="{1AA05A61-B70F-4657-82C1-9EF546154922}" type="pres">
      <dgm:prSet presAssocID="{CF1F0F59-9E0F-4E36-8296-4AD2602A36FF}" presName="compNode" presStyleCnt="0"/>
      <dgm:spPr/>
    </dgm:pt>
    <dgm:pt modelId="{28C19F33-0C15-42B0-AFD8-A56A0CFC1B38}" type="pres">
      <dgm:prSet presAssocID="{CF1F0F59-9E0F-4E36-8296-4AD2602A36FF}" presName="bgRect" presStyleLbl="bgShp" presStyleIdx="2" presStyleCnt="4"/>
      <dgm:spPr/>
    </dgm:pt>
    <dgm:pt modelId="{AF86D841-2B4B-4EC4-B807-1EC2A8666A10}" type="pres">
      <dgm:prSet presAssocID="{CF1F0F59-9E0F-4E36-8296-4AD2602A36FF}" presName="iconRect" presStyleLbl="node1" presStyleIdx="2" presStyleCnt="4" custScaleX="37779" custScaleY="37431"/>
      <dgm:spPr/>
    </dgm:pt>
    <dgm:pt modelId="{31E31871-EBE0-4312-AF6D-A8D1023EA50F}" type="pres">
      <dgm:prSet presAssocID="{CF1F0F59-9E0F-4E36-8296-4AD2602A36FF}" presName="spaceRect" presStyleCnt="0"/>
      <dgm:spPr/>
    </dgm:pt>
    <dgm:pt modelId="{C81351E4-914F-403E-9AA2-AE0C3E5D3DFD}" type="pres">
      <dgm:prSet presAssocID="{CF1F0F59-9E0F-4E36-8296-4AD2602A36FF}" presName="parTx" presStyleLbl="revTx" presStyleIdx="2" presStyleCnt="4">
        <dgm:presLayoutVars>
          <dgm:chMax val="0"/>
          <dgm:chPref val="0"/>
        </dgm:presLayoutVars>
      </dgm:prSet>
      <dgm:spPr/>
    </dgm:pt>
    <dgm:pt modelId="{380FF7FF-32E9-489C-ADE1-AF28B08B9579}" type="pres">
      <dgm:prSet presAssocID="{AD090BF8-0247-4FD0-B05C-2AC0C60831E0}" presName="sibTrans" presStyleCnt="0"/>
      <dgm:spPr/>
    </dgm:pt>
    <dgm:pt modelId="{3E481B6F-D5CC-4759-BB68-51891812460C}" type="pres">
      <dgm:prSet presAssocID="{78B6A9CC-4517-4302-ACE0-3ACF41696558}" presName="compNode" presStyleCnt="0"/>
      <dgm:spPr/>
    </dgm:pt>
    <dgm:pt modelId="{6DC87431-F4DF-4190-9079-32C7A9284CF3}" type="pres">
      <dgm:prSet presAssocID="{78B6A9CC-4517-4302-ACE0-3ACF41696558}" presName="bgRect" presStyleLbl="bgShp" presStyleIdx="3" presStyleCnt="4"/>
      <dgm:spPr/>
    </dgm:pt>
    <dgm:pt modelId="{1982E08C-D5A2-40D3-A909-6ED78F7D2055}" type="pres">
      <dgm:prSet presAssocID="{78B6A9CC-4517-4302-ACE0-3ACF41696558}" presName="iconRect" presStyleLbl="node1" presStyleIdx="3" presStyleCnt="4" custScaleX="342909" custScaleY="346248"/>
      <dgm:spPr/>
    </dgm:pt>
    <dgm:pt modelId="{4DF3656E-03C4-42A7-93FC-F57030FC289A}" type="pres">
      <dgm:prSet presAssocID="{78B6A9CC-4517-4302-ACE0-3ACF41696558}" presName="spaceRect" presStyleCnt="0"/>
      <dgm:spPr/>
    </dgm:pt>
    <dgm:pt modelId="{26DCA95B-DD4E-40C1-B8EF-69A9B1B71A39}" type="pres">
      <dgm:prSet presAssocID="{78B6A9CC-4517-4302-ACE0-3ACF4169655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FEBB009-F735-4D30-816F-B0AC81BDF046}" type="presOf" srcId="{78B6A9CC-4517-4302-ACE0-3ACF41696558}" destId="{26DCA95B-DD4E-40C1-B8EF-69A9B1B71A39}" srcOrd="0" destOrd="0" presId="urn:microsoft.com/office/officeart/2018/2/layout/IconVerticalSolidList"/>
    <dgm:cxn modelId="{814D8029-440F-4C0D-8456-CE49B3FE4706}" srcId="{F19807CD-D261-4519-8075-212E2860D9F3}" destId="{78B6A9CC-4517-4302-ACE0-3ACF41696558}" srcOrd="3" destOrd="0" parTransId="{C761077E-C525-4CCE-B141-7F9C88CDE2A7}" sibTransId="{A8151018-92D1-455C-A443-C0A46BC9BB60}"/>
    <dgm:cxn modelId="{2DD0F43E-E300-4CCD-A378-E6399DD12A27}" srcId="{F19807CD-D261-4519-8075-212E2860D9F3}" destId="{C2538370-9EB6-46F3-A80F-0099BEDE8C59}" srcOrd="0" destOrd="0" parTransId="{73B39B47-20DF-4ACC-861E-FA71145FDD76}" sibTransId="{45C8DF89-860B-438B-81D3-56DF7724FB06}"/>
    <dgm:cxn modelId="{7C177642-9249-4043-BFD5-DC869E147326}" srcId="{F19807CD-D261-4519-8075-212E2860D9F3}" destId="{8DE0E841-DCE8-489B-811C-B34EBEB4BB63}" srcOrd="1" destOrd="0" parTransId="{C9726CBD-6DC7-470A-A184-B600C029E1AD}" sibTransId="{87BEDE57-7725-4BF2-B540-86564E234F5B}"/>
    <dgm:cxn modelId="{DCC3876D-A940-4D55-9258-CEA8A296829E}" type="presOf" srcId="{8DE0E841-DCE8-489B-811C-B34EBEB4BB63}" destId="{C0338497-1C06-40E1-B73B-98F6BE9E9809}" srcOrd="0" destOrd="0" presId="urn:microsoft.com/office/officeart/2018/2/layout/IconVerticalSolidList"/>
    <dgm:cxn modelId="{EC9B0781-AF82-4687-8CCB-2904D4703F99}" srcId="{F19807CD-D261-4519-8075-212E2860D9F3}" destId="{CF1F0F59-9E0F-4E36-8296-4AD2602A36FF}" srcOrd="2" destOrd="0" parTransId="{5609A34B-A19F-41AD-9984-5589E5BFD644}" sibTransId="{AD090BF8-0247-4FD0-B05C-2AC0C60831E0}"/>
    <dgm:cxn modelId="{0D1B48C2-A068-4278-9540-525670738C0B}" type="presOf" srcId="{C2538370-9EB6-46F3-A80F-0099BEDE8C59}" destId="{3469A8C2-3D78-40D4-BD9D-D2A63B463CB4}" srcOrd="0" destOrd="0" presId="urn:microsoft.com/office/officeart/2018/2/layout/IconVerticalSolidList"/>
    <dgm:cxn modelId="{2FF9DCCB-13B4-44AC-95D3-021F56CE98BB}" type="presOf" srcId="{CF1F0F59-9E0F-4E36-8296-4AD2602A36FF}" destId="{C81351E4-914F-403E-9AA2-AE0C3E5D3DFD}" srcOrd="0" destOrd="0" presId="urn:microsoft.com/office/officeart/2018/2/layout/IconVerticalSolidList"/>
    <dgm:cxn modelId="{1073C1F2-1B95-4543-8995-7D2BBC48FDAF}" type="presOf" srcId="{F19807CD-D261-4519-8075-212E2860D9F3}" destId="{4F0F7BA7-59F6-4866-9221-AF287F012B9F}" srcOrd="0" destOrd="0" presId="urn:microsoft.com/office/officeart/2018/2/layout/IconVerticalSolidList"/>
    <dgm:cxn modelId="{C3C267A2-3E0D-420A-A291-C9F484A6498C}" type="presParOf" srcId="{4F0F7BA7-59F6-4866-9221-AF287F012B9F}" destId="{22B3A698-44C0-4BA4-BDBD-0CB92FF6F918}" srcOrd="0" destOrd="0" presId="urn:microsoft.com/office/officeart/2018/2/layout/IconVerticalSolidList"/>
    <dgm:cxn modelId="{B98854DD-16CA-4A32-A4AB-34A0FFC25683}" type="presParOf" srcId="{22B3A698-44C0-4BA4-BDBD-0CB92FF6F918}" destId="{F6A2CA30-B272-4981-8B7C-CE323653907E}" srcOrd="0" destOrd="0" presId="urn:microsoft.com/office/officeart/2018/2/layout/IconVerticalSolidList"/>
    <dgm:cxn modelId="{39CC5883-FD60-4076-9C25-3AEE78877050}" type="presParOf" srcId="{22B3A698-44C0-4BA4-BDBD-0CB92FF6F918}" destId="{82C16CD5-6A84-4447-8C05-E3E63A5FC0CF}" srcOrd="1" destOrd="0" presId="urn:microsoft.com/office/officeart/2018/2/layout/IconVerticalSolidList"/>
    <dgm:cxn modelId="{CDC68A49-64A1-423E-A1D7-81EB81B80399}" type="presParOf" srcId="{22B3A698-44C0-4BA4-BDBD-0CB92FF6F918}" destId="{8F843C85-BD65-4B57-B3B3-6C8088EC046A}" srcOrd="2" destOrd="0" presId="urn:microsoft.com/office/officeart/2018/2/layout/IconVerticalSolidList"/>
    <dgm:cxn modelId="{AF45A6B8-5D16-4542-AC72-990B3B123254}" type="presParOf" srcId="{22B3A698-44C0-4BA4-BDBD-0CB92FF6F918}" destId="{3469A8C2-3D78-40D4-BD9D-D2A63B463CB4}" srcOrd="3" destOrd="0" presId="urn:microsoft.com/office/officeart/2018/2/layout/IconVerticalSolidList"/>
    <dgm:cxn modelId="{2C905AE1-C9C2-466D-9AB4-09CAD04BFA38}" type="presParOf" srcId="{4F0F7BA7-59F6-4866-9221-AF287F012B9F}" destId="{EDEFF5F1-78DB-4534-84C5-4A83129F7A70}" srcOrd="1" destOrd="0" presId="urn:microsoft.com/office/officeart/2018/2/layout/IconVerticalSolidList"/>
    <dgm:cxn modelId="{4F2F8E83-01B0-47CA-AA8E-AB3D67F2F96E}" type="presParOf" srcId="{4F0F7BA7-59F6-4866-9221-AF287F012B9F}" destId="{7D6EF76C-851C-423A-B461-761CD5BE4810}" srcOrd="2" destOrd="0" presId="urn:microsoft.com/office/officeart/2018/2/layout/IconVerticalSolidList"/>
    <dgm:cxn modelId="{F7A4A800-63AC-48BC-866D-4368557DB015}" type="presParOf" srcId="{7D6EF76C-851C-423A-B461-761CD5BE4810}" destId="{61073D46-5DA6-47F0-B86E-2BF576ADBD86}" srcOrd="0" destOrd="0" presId="urn:microsoft.com/office/officeart/2018/2/layout/IconVerticalSolidList"/>
    <dgm:cxn modelId="{D1D10D09-7BAC-4D5C-8C31-C1D8C8A0B19D}" type="presParOf" srcId="{7D6EF76C-851C-423A-B461-761CD5BE4810}" destId="{B59A7D6D-C6B5-4A99-ADF1-B093D815AB4E}" srcOrd="1" destOrd="0" presId="urn:microsoft.com/office/officeart/2018/2/layout/IconVerticalSolidList"/>
    <dgm:cxn modelId="{69266A3B-88AE-4EB0-B604-21BE2E6EE4FE}" type="presParOf" srcId="{7D6EF76C-851C-423A-B461-761CD5BE4810}" destId="{6279D48E-6A12-451B-960C-B533FEF9A333}" srcOrd="2" destOrd="0" presId="urn:microsoft.com/office/officeart/2018/2/layout/IconVerticalSolidList"/>
    <dgm:cxn modelId="{39E1C108-F57C-48E7-B965-304A07D78914}" type="presParOf" srcId="{7D6EF76C-851C-423A-B461-761CD5BE4810}" destId="{C0338497-1C06-40E1-B73B-98F6BE9E9809}" srcOrd="3" destOrd="0" presId="urn:microsoft.com/office/officeart/2018/2/layout/IconVerticalSolidList"/>
    <dgm:cxn modelId="{2BD5478F-CBEA-4C57-8ACC-193D1B55A2B0}" type="presParOf" srcId="{4F0F7BA7-59F6-4866-9221-AF287F012B9F}" destId="{7F7DBBBB-E8B1-4F01-80F3-89F91009B907}" srcOrd="3" destOrd="0" presId="urn:microsoft.com/office/officeart/2018/2/layout/IconVerticalSolidList"/>
    <dgm:cxn modelId="{48291FD1-8DF3-4E40-B625-16361A915B2A}" type="presParOf" srcId="{4F0F7BA7-59F6-4866-9221-AF287F012B9F}" destId="{1AA05A61-B70F-4657-82C1-9EF546154922}" srcOrd="4" destOrd="0" presId="urn:microsoft.com/office/officeart/2018/2/layout/IconVerticalSolidList"/>
    <dgm:cxn modelId="{E1D1F0F5-9A15-4847-BF4A-80FC26F64272}" type="presParOf" srcId="{1AA05A61-B70F-4657-82C1-9EF546154922}" destId="{28C19F33-0C15-42B0-AFD8-A56A0CFC1B38}" srcOrd="0" destOrd="0" presId="urn:microsoft.com/office/officeart/2018/2/layout/IconVerticalSolidList"/>
    <dgm:cxn modelId="{6E360B19-0D34-4418-A05C-3DB82F8DF0AF}" type="presParOf" srcId="{1AA05A61-B70F-4657-82C1-9EF546154922}" destId="{AF86D841-2B4B-4EC4-B807-1EC2A8666A10}" srcOrd="1" destOrd="0" presId="urn:microsoft.com/office/officeart/2018/2/layout/IconVerticalSolidList"/>
    <dgm:cxn modelId="{B3F53916-F7FB-41AB-A605-809ECBC835D5}" type="presParOf" srcId="{1AA05A61-B70F-4657-82C1-9EF546154922}" destId="{31E31871-EBE0-4312-AF6D-A8D1023EA50F}" srcOrd="2" destOrd="0" presId="urn:microsoft.com/office/officeart/2018/2/layout/IconVerticalSolidList"/>
    <dgm:cxn modelId="{6FBA2347-8BD2-48F5-B903-497F7CC0CCBA}" type="presParOf" srcId="{1AA05A61-B70F-4657-82C1-9EF546154922}" destId="{C81351E4-914F-403E-9AA2-AE0C3E5D3DFD}" srcOrd="3" destOrd="0" presId="urn:microsoft.com/office/officeart/2018/2/layout/IconVerticalSolidList"/>
    <dgm:cxn modelId="{911AA31D-E874-41E6-9156-14866A1C2A8D}" type="presParOf" srcId="{4F0F7BA7-59F6-4866-9221-AF287F012B9F}" destId="{380FF7FF-32E9-489C-ADE1-AF28B08B9579}" srcOrd="5" destOrd="0" presId="urn:microsoft.com/office/officeart/2018/2/layout/IconVerticalSolidList"/>
    <dgm:cxn modelId="{C1B46A64-D643-4713-9120-11376BFCE875}" type="presParOf" srcId="{4F0F7BA7-59F6-4866-9221-AF287F012B9F}" destId="{3E481B6F-D5CC-4759-BB68-51891812460C}" srcOrd="6" destOrd="0" presId="urn:microsoft.com/office/officeart/2018/2/layout/IconVerticalSolidList"/>
    <dgm:cxn modelId="{FAE643C4-9493-48CA-A7D8-3D5A18D16C79}" type="presParOf" srcId="{3E481B6F-D5CC-4759-BB68-51891812460C}" destId="{6DC87431-F4DF-4190-9079-32C7A9284CF3}" srcOrd="0" destOrd="0" presId="urn:microsoft.com/office/officeart/2018/2/layout/IconVerticalSolidList"/>
    <dgm:cxn modelId="{37CFA430-E98A-4512-851A-29AF06B69CDB}" type="presParOf" srcId="{3E481B6F-D5CC-4759-BB68-51891812460C}" destId="{1982E08C-D5A2-40D3-A909-6ED78F7D2055}" srcOrd="1" destOrd="0" presId="urn:microsoft.com/office/officeart/2018/2/layout/IconVerticalSolidList"/>
    <dgm:cxn modelId="{1906894F-D565-4D6A-8842-FB20B400901E}" type="presParOf" srcId="{3E481B6F-D5CC-4759-BB68-51891812460C}" destId="{4DF3656E-03C4-42A7-93FC-F57030FC289A}" srcOrd="2" destOrd="0" presId="urn:microsoft.com/office/officeart/2018/2/layout/IconVerticalSolidList"/>
    <dgm:cxn modelId="{E85000E6-D50C-4B29-8668-B02968813453}" type="presParOf" srcId="{3E481B6F-D5CC-4759-BB68-51891812460C}" destId="{26DCA95B-DD4E-40C1-B8EF-69A9B1B71A3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9807CD-D261-4519-8075-212E2860D9F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538370-9EB6-46F3-A80F-0099BEDE8C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000" dirty="0"/>
            <a:t>Classe A </a:t>
          </a:r>
          <a:r>
            <a:rPr lang="it-IT" sz="2000" dirty="0">
              <a:sym typeface="Wingdings" panose="05000000000000000000" pitchFamily="2" charset="2"/>
            </a:rPr>
            <a:t> Ricetta SSN (nota 79) in convenzionata con Piano Terapeutico</a:t>
          </a:r>
          <a:endParaRPr lang="en-US" sz="2000" dirty="0"/>
        </a:p>
      </dgm:t>
    </dgm:pt>
    <dgm:pt modelId="{73B39B47-20DF-4ACC-861E-FA71145FDD76}" type="parTrans" cxnId="{2DD0F43E-E300-4CCD-A378-E6399DD12A27}">
      <dgm:prSet/>
      <dgm:spPr/>
      <dgm:t>
        <a:bodyPr/>
        <a:lstStyle/>
        <a:p>
          <a:endParaRPr lang="en-US" sz="2800"/>
        </a:p>
      </dgm:t>
    </dgm:pt>
    <dgm:pt modelId="{45C8DF89-860B-438B-81D3-56DF7724FB06}" type="sibTrans" cxnId="{2DD0F43E-E300-4CCD-A378-E6399DD12A27}">
      <dgm:prSet/>
      <dgm:spPr/>
      <dgm:t>
        <a:bodyPr/>
        <a:lstStyle/>
        <a:p>
          <a:endParaRPr lang="en-US" sz="2800"/>
        </a:p>
      </dgm:t>
    </dgm:pt>
    <dgm:pt modelId="{8DE0E841-DCE8-489B-811C-B34EBEB4BB63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it-IT" sz="2000" dirty="0"/>
            <a:t>Piano terapeutico della durata di 6 mesi rinnovabile per ulteriori periodi di 6 mesi per non più di tre volte (per un totale complessivo di 24 mesi)</a:t>
          </a:r>
          <a:endParaRPr lang="en-US" sz="2000" b="1" dirty="0"/>
        </a:p>
      </dgm:t>
    </dgm:pt>
    <dgm:pt modelId="{C9726CBD-6DC7-470A-A184-B600C029E1AD}" type="parTrans" cxnId="{7C177642-9249-4043-BFD5-DC869E147326}">
      <dgm:prSet/>
      <dgm:spPr/>
      <dgm:t>
        <a:bodyPr/>
        <a:lstStyle/>
        <a:p>
          <a:endParaRPr lang="en-US" sz="2800"/>
        </a:p>
      </dgm:t>
    </dgm:pt>
    <dgm:pt modelId="{87BEDE57-7725-4BF2-B540-86564E234F5B}" type="sibTrans" cxnId="{7C177642-9249-4043-BFD5-DC869E147326}">
      <dgm:prSet/>
      <dgm:spPr/>
      <dgm:t>
        <a:bodyPr/>
        <a:lstStyle/>
        <a:p>
          <a:endParaRPr lang="en-US" sz="2800"/>
        </a:p>
      </dgm:t>
    </dgm:pt>
    <dgm:pt modelId="{4F0F7BA7-59F6-4866-9221-AF287F012B9F}" type="pres">
      <dgm:prSet presAssocID="{F19807CD-D261-4519-8075-212E2860D9F3}" presName="root" presStyleCnt="0">
        <dgm:presLayoutVars>
          <dgm:dir/>
          <dgm:resizeHandles val="exact"/>
        </dgm:presLayoutVars>
      </dgm:prSet>
      <dgm:spPr/>
    </dgm:pt>
    <dgm:pt modelId="{22B3A698-44C0-4BA4-BDBD-0CB92FF6F918}" type="pres">
      <dgm:prSet presAssocID="{C2538370-9EB6-46F3-A80F-0099BEDE8C59}" presName="compNode" presStyleCnt="0"/>
      <dgm:spPr/>
    </dgm:pt>
    <dgm:pt modelId="{F6A2CA30-B272-4981-8B7C-CE323653907E}" type="pres">
      <dgm:prSet presAssocID="{C2538370-9EB6-46F3-A80F-0099BEDE8C59}" presName="bgRect" presStyleLbl="bgShp" presStyleIdx="0" presStyleCnt="2"/>
      <dgm:spPr/>
    </dgm:pt>
    <dgm:pt modelId="{82C16CD5-6A84-4447-8C05-E3E63A5FC0CF}" type="pres">
      <dgm:prSet presAssocID="{C2538370-9EB6-46F3-A80F-0099BEDE8C59}" presName="iconRect" presStyleLbl="node1" presStyleIdx="0" presStyleCnt="2"/>
      <dgm:spPr/>
    </dgm:pt>
    <dgm:pt modelId="{8F843C85-BD65-4B57-B3B3-6C8088EC046A}" type="pres">
      <dgm:prSet presAssocID="{C2538370-9EB6-46F3-A80F-0099BEDE8C59}" presName="spaceRect" presStyleCnt="0"/>
      <dgm:spPr/>
    </dgm:pt>
    <dgm:pt modelId="{3469A8C2-3D78-40D4-BD9D-D2A63B463CB4}" type="pres">
      <dgm:prSet presAssocID="{C2538370-9EB6-46F3-A80F-0099BEDE8C59}" presName="parTx" presStyleLbl="revTx" presStyleIdx="0" presStyleCnt="2">
        <dgm:presLayoutVars>
          <dgm:chMax val="0"/>
          <dgm:chPref val="0"/>
        </dgm:presLayoutVars>
      </dgm:prSet>
      <dgm:spPr/>
    </dgm:pt>
    <dgm:pt modelId="{EDEFF5F1-78DB-4534-84C5-4A83129F7A70}" type="pres">
      <dgm:prSet presAssocID="{45C8DF89-860B-438B-81D3-56DF7724FB06}" presName="sibTrans" presStyleCnt="0"/>
      <dgm:spPr/>
    </dgm:pt>
    <dgm:pt modelId="{7D6EF76C-851C-423A-B461-761CD5BE4810}" type="pres">
      <dgm:prSet presAssocID="{8DE0E841-DCE8-489B-811C-B34EBEB4BB63}" presName="compNode" presStyleCnt="0"/>
      <dgm:spPr/>
    </dgm:pt>
    <dgm:pt modelId="{61073D46-5DA6-47F0-B86E-2BF576ADBD86}" type="pres">
      <dgm:prSet presAssocID="{8DE0E841-DCE8-489B-811C-B34EBEB4BB63}" presName="bgRect" presStyleLbl="bgShp" presStyleIdx="1" presStyleCnt="2"/>
      <dgm:spPr/>
    </dgm:pt>
    <dgm:pt modelId="{B59A7D6D-C6B5-4A99-ADF1-B093D815AB4E}" type="pres">
      <dgm:prSet presAssocID="{8DE0E841-DCE8-489B-811C-B34EBEB4BB63}" presName="iconRect" presStyleLbl="node1" presStyleIdx="1" presStyleCnt="2"/>
      <dgm:spPr/>
    </dgm:pt>
    <dgm:pt modelId="{6279D48E-6A12-451B-960C-B533FEF9A333}" type="pres">
      <dgm:prSet presAssocID="{8DE0E841-DCE8-489B-811C-B34EBEB4BB63}" presName="spaceRect" presStyleCnt="0"/>
      <dgm:spPr/>
    </dgm:pt>
    <dgm:pt modelId="{C0338497-1C06-40E1-B73B-98F6BE9E9809}" type="pres">
      <dgm:prSet presAssocID="{8DE0E841-DCE8-489B-811C-B34EBEB4BB6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DD0F43E-E300-4CCD-A378-E6399DD12A27}" srcId="{F19807CD-D261-4519-8075-212E2860D9F3}" destId="{C2538370-9EB6-46F3-A80F-0099BEDE8C59}" srcOrd="0" destOrd="0" parTransId="{73B39B47-20DF-4ACC-861E-FA71145FDD76}" sibTransId="{45C8DF89-860B-438B-81D3-56DF7724FB06}"/>
    <dgm:cxn modelId="{7C177642-9249-4043-BFD5-DC869E147326}" srcId="{F19807CD-D261-4519-8075-212E2860D9F3}" destId="{8DE0E841-DCE8-489B-811C-B34EBEB4BB63}" srcOrd="1" destOrd="0" parTransId="{C9726CBD-6DC7-470A-A184-B600C029E1AD}" sibTransId="{87BEDE57-7725-4BF2-B540-86564E234F5B}"/>
    <dgm:cxn modelId="{F03B3844-F1A5-4ACD-9832-F95EE06A7888}" type="presOf" srcId="{C2538370-9EB6-46F3-A80F-0099BEDE8C59}" destId="{3469A8C2-3D78-40D4-BD9D-D2A63B463CB4}" srcOrd="0" destOrd="0" presId="urn:microsoft.com/office/officeart/2018/2/layout/IconVerticalSolidList"/>
    <dgm:cxn modelId="{E8B96F88-F90E-474C-8283-A1FE100C40BF}" type="presOf" srcId="{8DE0E841-DCE8-489B-811C-B34EBEB4BB63}" destId="{C0338497-1C06-40E1-B73B-98F6BE9E9809}" srcOrd="0" destOrd="0" presId="urn:microsoft.com/office/officeart/2018/2/layout/IconVerticalSolidList"/>
    <dgm:cxn modelId="{F9A3D8B0-668A-4807-8AFA-F49E253531CA}" type="presOf" srcId="{F19807CD-D261-4519-8075-212E2860D9F3}" destId="{4F0F7BA7-59F6-4866-9221-AF287F012B9F}" srcOrd="0" destOrd="0" presId="urn:microsoft.com/office/officeart/2018/2/layout/IconVerticalSolidList"/>
    <dgm:cxn modelId="{53424C81-B4C6-4DAF-81A5-40F4624D103D}" type="presParOf" srcId="{4F0F7BA7-59F6-4866-9221-AF287F012B9F}" destId="{22B3A698-44C0-4BA4-BDBD-0CB92FF6F918}" srcOrd="0" destOrd="0" presId="urn:microsoft.com/office/officeart/2018/2/layout/IconVerticalSolidList"/>
    <dgm:cxn modelId="{25AA6DDF-6521-4AF1-AC71-A2B6BAC57367}" type="presParOf" srcId="{22B3A698-44C0-4BA4-BDBD-0CB92FF6F918}" destId="{F6A2CA30-B272-4981-8B7C-CE323653907E}" srcOrd="0" destOrd="0" presId="urn:microsoft.com/office/officeart/2018/2/layout/IconVerticalSolidList"/>
    <dgm:cxn modelId="{34605735-8116-4A5F-8419-B1101C9DD089}" type="presParOf" srcId="{22B3A698-44C0-4BA4-BDBD-0CB92FF6F918}" destId="{82C16CD5-6A84-4447-8C05-E3E63A5FC0CF}" srcOrd="1" destOrd="0" presId="urn:microsoft.com/office/officeart/2018/2/layout/IconVerticalSolidList"/>
    <dgm:cxn modelId="{0DA711E5-1A2D-409E-830C-1F397C21B011}" type="presParOf" srcId="{22B3A698-44C0-4BA4-BDBD-0CB92FF6F918}" destId="{8F843C85-BD65-4B57-B3B3-6C8088EC046A}" srcOrd="2" destOrd="0" presId="urn:microsoft.com/office/officeart/2018/2/layout/IconVerticalSolidList"/>
    <dgm:cxn modelId="{06A842B9-10A7-4644-BE62-45F2B7DD037B}" type="presParOf" srcId="{22B3A698-44C0-4BA4-BDBD-0CB92FF6F918}" destId="{3469A8C2-3D78-40D4-BD9D-D2A63B463CB4}" srcOrd="3" destOrd="0" presId="urn:microsoft.com/office/officeart/2018/2/layout/IconVerticalSolidList"/>
    <dgm:cxn modelId="{A9E4BB49-A165-4B62-AD60-BE357A8906FC}" type="presParOf" srcId="{4F0F7BA7-59F6-4866-9221-AF287F012B9F}" destId="{EDEFF5F1-78DB-4534-84C5-4A83129F7A70}" srcOrd="1" destOrd="0" presId="urn:microsoft.com/office/officeart/2018/2/layout/IconVerticalSolidList"/>
    <dgm:cxn modelId="{7C8F13F9-1715-4865-9FCC-16B3B2F04917}" type="presParOf" srcId="{4F0F7BA7-59F6-4866-9221-AF287F012B9F}" destId="{7D6EF76C-851C-423A-B461-761CD5BE4810}" srcOrd="2" destOrd="0" presId="urn:microsoft.com/office/officeart/2018/2/layout/IconVerticalSolidList"/>
    <dgm:cxn modelId="{B786FD8C-E698-4475-A3B5-DE760D0E1603}" type="presParOf" srcId="{7D6EF76C-851C-423A-B461-761CD5BE4810}" destId="{61073D46-5DA6-47F0-B86E-2BF576ADBD86}" srcOrd="0" destOrd="0" presId="urn:microsoft.com/office/officeart/2018/2/layout/IconVerticalSolidList"/>
    <dgm:cxn modelId="{4D88CD38-7C43-47DF-8B26-BD1777759CFF}" type="presParOf" srcId="{7D6EF76C-851C-423A-B461-761CD5BE4810}" destId="{B59A7D6D-C6B5-4A99-ADF1-B093D815AB4E}" srcOrd="1" destOrd="0" presId="urn:microsoft.com/office/officeart/2018/2/layout/IconVerticalSolidList"/>
    <dgm:cxn modelId="{B2C4613A-B115-4CD8-A704-BD636F6E9793}" type="presParOf" srcId="{7D6EF76C-851C-423A-B461-761CD5BE4810}" destId="{6279D48E-6A12-451B-960C-B533FEF9A333}" srcOrd="2" destOrd="0" presId="urn:microsoft.com/office/officeart/2018/2/layout/IconVerticalSolidList"/>
    <dgm:cxn modelId="{D3967EFD-7D1C-4D0F-88DD-E63B4958C3D5}" type="presParOf" srcId="{7D6EF76C-851C-423A-B461-761CD5BE4810}" destId="{C0338497-1C06-40E1-B73B-98F6BE9E98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C7027B-5BDB-47CF-BBF1-534D0B3AD69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103E8DAB-3990-4CBF-B6CC-928EA38CA88F}">
      <dgm:prSet phldrT="[Testo]"/>
      <dgm:spPr/>
      <dgm:t>
        <a:bodyPr/>
        <a:lstStyle/>
        <a:p>
          <a:r>
            <a:rPr lang="it-IT" dirty="0"/>
            <a:t>Trattamento di </a:t>
          </a:r>
          <a:r>
            <a:rPr lang="it-IT" b="1" dirty="0"/>
            <a:t>I scelta </a:t>
          </a:r>
          <a:r>
            <a:rPr lang="it-IT" b="0" dirty="0"/>
            <a:t>per la</a:t>
          </a:r>
          <a:r>
            <a:rPr lang="it-IT" dirty="0"/>
            <a:t> prevenzione secondaria in soggetti con pregresse fratture osteoporotiche</a:t>
          </a:r>
        </a:p>
      </dgm:t>
    </dgm:pt>
    <dgm:pt modelId="{353240B9-36FA-40F6-93B8-0F6FAE7AA56E}" type="parTrans" cxnId="{5B8392A1-F140-445D-AA58-8FC38E05AB04}">
      <dgm:prSet/>
      <dgm:spPr/>
      <dgm:t>
        <a:bodyPr/>
        <a:lstStyle/>
        <a:p>
          <a:endParaRPr lang="it-IT"/>
        </a:p>
      </dgm:t>
    </dgm:pt>
    <dgm:pt modelId="{74137A6A-3D48-4EE7-AC04-B88A3CCDBA83}" type="sibTrans" cxnId="{5B8392A1-F140-445D-AA58-8FC38E05AB04}">
      <dgm:prSet/>
      <dgm:spPr/>
      <dgm:t>
        <a:bodyPr/>
        <a:lstStyle/>
        <a:p>
          <a:endParaRPr lang="it-IT"/>
        </a:p>
      </dgm:t>
    </dgm:pt>
    <dgm:pt modelId="{4333E6BE-42BE-4C9C-8E43-BC047419DEA5}">
      <dgm:prSet phldrT="[Testo]" custT="1"/>
      <dgm:spPr/>
      <dgm:t>
        <a:bodyPr/>
        <a:lstStyle/>
        <a:p>
          <a:pPr algn="ctr">
            <a:buNone/>
          </a:pPr>
          <a:r>
            <a:rPr lang="it-IT" sz="1900" dirty="0"/>
            <a:t>Fratture vertebrali o di femore</a:t>
          </a:r>
        </a:p>
      </dgm:t>
    </dgm:pt>
    <dgm:pt modelId="{4049BA0E-DEC7-43CC-B1C5-863C5DC2B959}" type="sibTrans" cxnId="{C8EFCA8B-62E2-4767-BEA0-8FA9379F8F88}">
      <dgm:prSet/>
      <dgm:spPr/>
      <dgm:t>
        <a:bodyPr/>
        <a:lstStyle/>
        <a:p>
          <a:endParaRPr lang="it-IT"/>
        </a:p>
      </dgm:t>
    </dgm:pt>
    <dgm:pt modelId="{247A9C80-2F31-4405-B65E-09CAB7EA63BB}" type="parTrans" cxnId="{C8EFCA8B-62E2-4767-BEA0-8FA9379F8F88}">
      <dgm:prSet/>
      <dgm:spPr/>
      <dgm:t>
        <a:bodyPr/>
        <a:lstStyle/>
        <a:p>
          <a:endParaRPr lang="it-IT"/>
        </a:p>
      </dgm:t>
    </dgm:pt>
    <dgm:pt modelId="{B9B48C77-81FF-448D-9C90-48CC299F9CAE}" type="pres">
      <dgm:prSet presAssocID="{47C7027B-5BDB-47CF-BBF1-534D0B3AD6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726E88-D38F-4EC9-B60C-9E71A83BED1B}" type="pres">
      <dgm:prSet presAssocID="{103E8DAB-3990-4CBF-B6CC-928EA38CA88F}" presName="root" presStyleCnt="0"/>
      <dgm:spPr/>
    </dgm:pt>
    <dgm:pt modelId="{B34C2485-AC4F-45A1-874C-6406CA31527F}" type="pres">
      <dgm:prSet presAssocID="{103E8DAB-3990-4CBF-B6CC-928EA38CA88F}" presName="rootComposite" presStyleCnt="0"/>
      <dgm:spPr/>
    </dgm:pt>
    <dgm:pt modelId="{29126049-F2C1-4C8C-8B7B-8C69568ED542}" type="pres">
      <dgm:prSet presAssocID="{103E8DAB-3990-4CBF-B6CC-928EA38CA88F}" presName="rootText" presStyleLbl="node1" presStyleIdx="0" presStyleCnt="1"/>
      <dgm:spPr/>
    </dgm:pt>
    <dgm:pt modelId="{A17BCFF6-79FA-4C9C-BD50-2C6E8E6E110C}" type="pres">
      <dgm:prSet presAssocID="{103E8DAB-3990-4CBF-B6CC-928EA38CA88F}" presName="rootConnector" presStyleLbl="node1" presStyleIdx="0" presStyleCnt="1"/>
      <dgm:spPr/>
    </dgm:pt>
    <dgm:pt modelId="{6AE61586-A7A7-420A-831F-BF0C4404B186}" type="pres">
      <dgm:prSet presAssocID="{103E8DAB-3990-4CBF-B6CC-928EA38CA88F}" presName="childShape" presStyleCnt="0"/>
      <dgm:spPr/>
    </dgm:pt>
    <dgm:pt modelId="{BEE71BB7-B1A1-4D1F-92E9-6C159178D478}" type="pres">
      <dgm:prSet presAssocID="{247A9C80-2F31-4405-B65E-09CAB7EA63BB}" presName="Name13" presStyleLbl="parChTrans1D2" presStyleIdx="0" presStyleCnt="1"/>
      <dgm:spPr/>
    </dgm:pt>
    <dgm:pt modelId="{F115398A-1075-4C36-8E84-892852675B79}" type="pres">
      <dgm:prSet presAssocID="{4333E6BE-42BE-4C9C-8E43-BC047419DEA5}" presName="childText" presStyleLbl="bgAcc1" presStyleIdx="0" presStyleCnt="1">
        <dgm:presLayoutVars>
          <dgm:bulletEnabled val="1"/>
        </dgm:presLayoutVars>
      </dgm:prSet>
      <dgm:spPr/>
    </dgm:pt>
  </dgm:ptLst>
  <dgm:cxnLst>
    <dgm:cxn modelId="{1259CF3C-A61B-4A34-85C5-BC527DB96E6A}" type="presOf" srcId="{247A9C80-2F31-4405-B65E-09CAB7EA63BB}" destId="{BEE71BB7-B1A1-4D1F-92E9-6C159178D478}" srcOrd="0" destOrd="0" presId="urn:microsoft.com/office/officeart/2005/8/layout/hierarchy3"/>
    <dgm:cxn modelId="{C8EFCA8B-62E2-4767-BEA0-8FA9379F8F88}" srcId="{103E8DAB-3990-4CBF-B6CC-928EA38CA88F}" destId="{4333E6BE-42BE-4C9C-8E43-BC047419DEA5}" srcOrd="0" destOrd="0" parTransId="{247A9C80-2F31-4405-B65E-09CAB7EA63BB}" sibTransId="{4049BA0E-DEC7-43CC-B1C5-863C5DC2B959}"/>
    <dgm:cxn modelId="{3950AEA0-067E-4CD5-8F3E-9040B8F87EE5}" type="presOf" srcId="{103E8DAB-3990-4CBF-B6CC-928EA38CA88F}" destId="{29126049-F2C1-4C8C-8B7B-8C69568ED542}" srcOrd="0" destOrd="0" presId="urn:microsoft.com/office/officeart/2005/8/layout/hierarchy3"/>
    <dgm:cxn modelId="{5B8392A1-F140-445D-AA58-8FC38E05AB04}" srcId="{47C7027B-5BDB-47CF-BBF1-534D0B3AD69F}" destId="{103E8DAB-3990-4CBF-B6CC-928EA38CA88F}" srcOrd="0" destOrd="0" parTransId="{353240B9-36FA-40F6-93B8-0F6FAE7AA56E}" sibTransId="{74137A6A-3D48-4EE7-AC04-B88A3CCDBA83}"/>
    <dgm:cxn modelId="{3206DAAF-2596-4181-A4EC-E73BD6F5DBE2}" type="presOf" srcId="{47C7027B-5BDB-47CF-BBF1-534D0B3AD69F}" destId="{B9B48C77-81FF-448D-9C90-48CC299F9CAE}" srcOrd="0" destOrd="0" presId="urn:microsoft.com/office/officeart/2005/8/layout/hierarchy3"/>
    <dgm:cxn modelId="{610CF8B0-1EEB-4286-B4E8-139F4078DA43}" type="presOf" srcId="{4333E6BE-42BE-4C9C-8E43-BC047419DEA5}" destId="{F115398A-1075-4C36-8E84-892852675B79}" srcOrd="0" destOrd="0" presId="urn:microsoft.com/office/officeart/2005/8/layout/hierarchy3"/>
    <dgm:cxn modelId="{BD0889FA-A489-4E8D-BCC5-52C36DE1AAF4}" type="presOf" srcId="{103E8DAB-3990-4CBF-B6CC-928EA38CA88F}" destId="{A17BCFF6-79FA-4C9C-BD50-2C6E8E6E110C}" srcOrd="1" destOrd="0" presId="urn:microsoft.com/office/officeart/2005/8/layout/hierarchy3"/>
    <dgm:cxn modelId="{F0DA3EFB-A5E8-48DE-A725-68295176CF93}" type="presParOf" srcId="{B9B48C77-81FF-448D-9C90-48CC299F9CAE}" destId="{4E726E88-D38F-4EC9-B60C-9E71A83BED1B}" srcOrd="0" destOrd="0" presId="urn:microsoft.com/office/officeart/2005/8/layout/hierarchy3"/>
    <dgm:cxn modelId="{A9F6B92C-0D52-485C-AB82-3BDBB777D0EA}" type="presParOf" srcId="{4E726E88-D38F-4EC9-B60C-9E71A83BED1B}" destId="{B34C2485-AC4F-45A1-874C-6406CA31527F}" srcOrd="0" destOrd="0" presId="urn:microsoft.com/office/officeart/2005/8/layout/hierarchy3"/>
    <dgm:cxn modelId="{6FCB64F0-A0D0-4D7D-94AE-9517EAECBFD1}" type="presParOf" srcId="{B34C2485-AC4F-45A1-874C-6406CA31527F}" destId="{29126049-F2C1-4C8C-8B7B-8C69568ED542}" srcOrd="0" destOrd="0" presId="urn:microsoft.com/office/officeart/2005/8/layout/hierarchy3"/>
    <dgm:cxn modelId="{F983AE31-4F82-477D-9D57-8756EFB3C0DD}" type="presParOf" srcId="{B34C2485-AC4F-45A1-874C-6406CA31527F}" destId="{A17BCFF6-79FA-4C9C-BD50-2C6E8E6E110C}" srcOrd="1" destOrd="0" presId="urn:microsoft.com/office/officeart/2005/8/layout/hierarchy3"/>
    <dgm:cxn modelId="{2CD222AD-3B60-4FC9-96B2-BF164FA18BE7}" type="presParOf" srcId="{4E726E88-D38F-4EC9-B60C-9E71A83BED1B}" destId="{6AE61586-A7A7-420A-831F-BF0C4404B186}" srcOrd="1" destOrd="0" presId="urn:microsoft.com/office/officeart/2005/8/layout/hierarchy3"/>
    <dgm:cxn modelId="{138D19C4-E79B-4F70-8AD7-FF9D98C7A65C}" type="presParOf" srcId="{6AE61586-A7A7-420A-831F-BF0C4404B186}" destId="{BEE71BB7-B1A1-4D1F-92E9-6C159178D478}" srcOrd="0" destOrd="0" presId="urn:microsoft.com/office/officeart/2005/8/layout/hierarchy3"/>
    <dgm:cxn modelId="{931C15F2-05B0-47F3-AB25-F95E79516B54}" type="presParOf" srcId="{6AE61586-A7A7-420A-831F-BF0C4404B186}" destId="{F115398A-1075-4C36-8E84-892852675B7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4D144-DB8B-471C-B271-9440E73398D3}">
      <dsp:nvSpPr>
        <dsp:cNvPr id="0" name=""/>
        <dsp:cNvSpPr/>
      </dsp:nvSpPr>
      <dsp:spPr>
        <a:xfrm>
          <a:off x="0" y="20754"/>
          <a:ext cx="5797730" cy="10230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B54EA-CC36-44DE-829A-B07CA2740A55}">
      <dsp:nvSpPr>
        <dsp:cNvPr id="0" name=""/>
        <dsp:cNvSpPr/>
      </dsp:nvSpPr>
      <dsp:spPr>
        <a:xfrm>
          <a:off x="309459" y="230613"/>
          <a:ext cx="562654" cy="562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1CA95-8485-4AA9-8F5E-DA842DC1FC9D}">
      <dsp:nvSpPr>
        <dsp:cNvPr id="0" name=""/>
        <dsp:cNvSpPr/>
      </dsp:nvSpPr>
      <dsp:spPr>
        <a:xfrm>
          <a:off x="1181573" y="437"/>
          <a:ext cx="4616156" cy="1023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68" tIns="108268" rIns="108268" bIns="1082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Anticorpo monoclonale umano diretto contro il RANKL, al quale si lega con elevata affinità e specificità, prevenendo l’attivazione dei recettori presenti sulla superficie degli osteoclasti e dei loro precursori.</a:t>
          </a:r>
          <a:endParaRPr lang="en-US" sz="1400" kern="1200" dirty="0"/>
        </a:p>
      </dsp:txBody>
      <dsp:txXfrm>
        <a:off x="1181573" y="437"/>
        <a:ext cx="4616156" cy="1023007"/>
      </dsp:txXfrm>
    </dsp:sp>
    <dsp:sp modelId="{079516CB-92CC-41CD-8602-0876D6FAF9CF}">
      <dsp:nvSpPr>
        <dsp:cNvPr id="0" name=""/>
        <dsp:cNvSpPr/>
      </dsp:nvSpPr>
      <dsp:spPr>
        <a:xfrm>
          <a:off x="0" y="1279196"/>
          <a:ext cx="5797730" cy="10230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277F5-A870-4816-86A6-C90736E54F93}">
      <dsp:nvSpPr>
        <dsp:cNvPr id="0" name=""/>
        <dsp:cNvSpPr/>
      </dsp:nvSpPr>
      <dsp:spPr>
        <a:xfrm>
          <a:off x="309459" y="1509372"/>
          <a:ext cx="562654" cy="562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3DB25-F4CD-4A1D-8B63-F079C9BEEEF6}">
      <dsp:nvSpPr>
        <dsp:cNvPr id="0" name=""/>
        <dsp:cNvSpPr/>
      </dsp:nvSpPr>
      <dsp:spPr>
        <a:xfrm>
          <a:off x="1181573" y="1279196"/>
          <a:ext cx="4616156" cy="1023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68" tIns="108268" rIns="108268" bIns="1082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Inibizione della formazione, funzionalità e sopravvivenza degli osteoclasti</a:t>
          </a:r>
          <a:endParaRPr lang="en-US" sz="1400" kern="1200" dirty="0"/>
        </a:p>
      </dsp:txBody>
      <dsp:txXfrm>
        <a:off x="1181573" y="1279196"/>
        <a:ext cx="4616156" cy="1023007"/>
      </dsp:txXfrm>
    </dsp:sp>
    <dsp:sp modelId="{58BB2B14-D97C-4BDA-89F3-248B9ADBCA26}">
      <dsp:nvSpPr>
        <dsp:cNvPr id="0" name=""/>
        <dsp:cNvSpPr/>
      </dsp:nvSpPr>
      <dsp:spPr>
        <a:xfrm>
          <a:off x="0" y="2557955"/>
          <a:ext cx="5797730" cy="10230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2CD2D-30A9-48F6-8036-6F81C15D8B47}">
      <dsp:nvSpPr>
        <dsp:cNvPr id="0" name=""/>
        <dsp:cNvSpPr/>
      </dsp:nvSpPr>
      <dsp:spPr>
        <a:xfrm>
          <a:off x="309459" y="2788132"/>
          <a:ext cx="562654" cy="562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9796B-3DF5-46D7-8C09-1292513D9C5D}">
      <dsp:nvSpPr>
        <dsp:cNvPr id="0" name=""/>
        <dsp:cNvSpPr/>
      </dsp:nvSpPr>
      <dsp:spPr>
        <a:xfrm>
          <a:off x="1181573" y="2557955"/>
          <a:ext cx="4616156" cy="1023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68" tIns="108268" rIns="108268" bIns="10826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Riduzione del riassorbimento dell’osso </a:t>
          </a:r>
          <a:endParaRPr lang="en-US" sz="1600" kern="1200" dirty="0"/>
        </a:p>
      </dsp:txBody>
      <dsp:txXfrm>
        <a:off x="1181573" y="2557955"/>
        <a:ext cx="4616156" cy="1023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26049-F2C1-4C8C-8B7B-8C69568ED542}">
      <dsp:nvSpPr>
        <dsp:cNvPr id="0" name=""/>
        <dsp:cNvSpPr/>
      </dsp:nvSpPr>
      <dsp:spPr>
        <a:xfrm>
          <a:off x="1233741" y="2170"/>
          <a:ext cx="2931453" cy="14657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Trattamento di </a:t>
          </a:r>
          <a:r>
            <a:rPr lang="it-IT" sz="2000" b="1" kern="1200" dirty="0"/>
            <a:t>II scelta </a:t>
          </a:r>
          <a:r>
            <a:rPr lang="it-IT" sz="2000" b="0" kern="1200" dirty="0"/>
            <a:t>per la</a:t>
          </a:r>
          <a:r>
            <a:rPr lang="it-IT" sz="2000" kern="1200" dirty="0"/>
            <a:t> prevenzione secondaria in soggetti con pregresse fratture osteoporotiche</a:t>
          </a:r>
        </a:p>
      </dsp:txBody>
      <dsp:txXfrm>
        <a:off x="1276671" y="45100"/>
        <a:ext cx="2845593" cy="1379866"/>
      </dsp:txXfrm>
    </dsp:sp>
    <dsp:sp modelId="{BEE71BB7-B1A1-4D1F-92E9-6C159178D478}">
      <dsp:nvSpPr>
        <dsp:cNvPr id="0" name=""/>
        <dsp:cNvSpPr/>
      </dsp:nvSpPr>
      <dsp:spPr>
        <a:xfrm>
          <a:off x="1526886" y="1467897"/>
          <a:ext cx="293145" cy="1099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9295"/>
              </a:lnTo>
              <a:lnTo>
                <a:pt x="293145" y="1099295"/>
              </a:lnTo>
            </a:path>
          </a:pathLst>
        </a:custGeom>
        <a:noFill/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5398A-1075-4C36-8E84-892852675B79}">
      <dsp:nvSpPr>
        <dsp:cNvPr id="0" name=""/>
        <dsp:cNvSpPr/>
      </dsp:nvSpPr>
      <dsp:spPr>
        <a:xfrm>
          <a:off x="1820031" y="1834329"/>
          <a:ext cx="2345162" cy="146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Fratture vertebrali o di femore</a:t>
          </a:r>
        </a:p>
      </dsp:txBody>
      <dsp:txXfrm>
        <a:off x="1862961" y="1877259"/>
        <a:ext cx="2259302" cy="1379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26049-F2C1-4C8C-8B7B-8C69568ED542}">
      <dsp:nvSpPr>
        <dsp:cNvPr id="0" name=""/>
        <dsp:cNvSpPr/>
      </dsp:nvSpPr>
      <dsp:spPr>
        <a:xfrm>
          <a:off x="2289552" y="1581"/>
          <a:ext cx="2953430" cy="14767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Trattamento di </a:t>
          </a:r>
          <a:r>
            <a:rPr lang="it-IT" sz="2000" b="1" kern="1200" dirty="0"/>
            <a:t>II scelta </a:t>
          </a:r>
          <a:r>
            <a:rPr lang="it-IT" sz="2000" kern="1200" dirty="0"/>
            <a:t> per la prevenzione secondaria in soggetti con pregresse fratture osteoporotiche</a:t>
          </a:r>
        </a:p>
      </dsp:txBody>
      <dsp:txXfrm>
        <a:off x="2332804" y="44833"/>
        <a:ext cx="2866926" cy="1390211"/>
      </dsp:txXfrm>
    </dsp:sp>
    <dsp:sp modelId="{BEE71BB7-B1A1-4D1F-92E9-6C159178D478}">
      <dsp:nvSpPr>
        <dsp:cNvPr id="0" name=""/>
        <dsp:cNvSpPr/>
      </dsp:nvSpPr>
      <dsp:spPr>
        <a:xfrm>
          <a:off x="2584895" y="1478296"/>
          <a:ext cx="295343" cy="1107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7536"/>
              </a:lnTo>
              <a:lnTo>
                <a:pt x="295343" y="1107536"/>
              </a:lnTo>
            </a:path>
          </a:pathLst>
        </a:custGeom>
        <a:noFill/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5398A-1075-4C36-8E84-892852675B79}">
      <dsp:nvSpPr>
        <dsp:cNvPr id="0" name=""/>
        <dsp:cNvSpPr/>
      </dsp:nvSpPr>
      <dsp:spPr>
        <a:xfrm>
          <a:off x="2880238" y="1847475"/>
          <a:ext cx="2362744" cy="1476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Fratture vertebrali o di femore</a:t>
          </a:r>
        </a:p>
      </dsp:txBody>
      <dsp:txXfrm>
        <a:off x="2923490" y="1890727"/>
        <a:ext cx="2276240" cy="1390211"/>
      </dsp:txXfrm>
    </dsp:sp>
    <dsp:sp modelId="{A7F75CBB-348C-4941-9F50-1D43C3078E8D}">
      <dsp:nvSpPr>
        <dsp:cNvPr id="0" name=""/>
        <dsp:cNvSpPr/>
      </dsp:nvSpPr>
      <dsp:spPr>
        <a:xfrm>
          <a:off x="2584895" y="1478296"/>
          <a:ext cx="295343" cy="295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3430"/>
              </a:lnTo>
              <a:lnTo>
                <a:pt x="295343" y="2953430"/>
              </a:lnTo>
            </a:path>
          </a:pathLst>
        </a:custGeom>
        <a:noFill/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CF7DFB-DA16-4FDD-9F39-960F9A002B61}">
      <dsp:nvSpPr>
        <dsp:cNvPr id="0" name=""/>
        <dsp:cNvSpPr/>
      </dsp:nvSpPr>
      <dsp:spPr>
        <a:xfrm>
          <a:off x="2880238" y="3693370"/>
          <a:ext cx="2362744" cy="14767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Fratture non vertebrali e non femorali</a:t>
          </a:r>
        </a:p>
      </dsp:txBody>
      <dsp:txXfrm>
        <a:off x="2923490" y="3736622"/>
        <a:ext cx="2276240" cy="13902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AB6FE-59A1-4C94-850D-E570F44478E0}">
      <dsp:nvSpPr>
        <dsp:cNvPr id="0" name=""/>
        <dsp:cNvSpPr/>
      </dsp:nvSpPr>
      <dsp:spPr>
        <a:xfrm>
          <a:off x="-4466532" y="-684978"/>
          <a:ext cx="5320995" cy="5320995"/>
        </a:xfrm>
        <a:prstGeom prst="blockArc">
          <a:avLst>
            <a:gd name="adj1" fmla="val 18900000"/>
            <a:gd name="adj2" fmla="val 2700000"/>
            <a:gd name="adj3" fmla="val 406"/>
          </a:avLst>
        </a:prstGeom>
        <a:noFill/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B23EB-73A3-4C3F-9623-93BE9AD7042C}">
      <dsp:nvSpPr>
        <dsp:cNvPr id="0" name=""/>
        <dsp:cNvSpPr/>
      </dsp:nvSpPr>
      <dsp:spPr>
        <a:xfrm>
          <a:off x="447589" y="303755"/>
          <a:ext cx="5899809" cy="6078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4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Presenza di intolleranze</a:t>
          </a:r>
        </a:p>
      </dsp:txBody>
      <dsp:txXfrm>
        <a:off x="447589" y="303755"/>
        <a:ext cx="5899809" cy="607827"/>
      </dsp:txXfrm>
    </dsp:sp>
    <dsp:sp modelId="{47208528-F778-4E85-8B71-762D8C212D83}">
      <dsp:nvSpPr>
        <dsp:cNvPr id="0" name=""/>
        <dsp:cNvSpPr/>
      </dsp:nvSpPr>
      <dsp:spPr>
        <a:xfrm>
          <a:off x="67696" y="227777"/>
          <a:ext cx="759784" cy="75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8419F-C523-47BD-A83A-0791C314F53E}">
      <dsp:nvSpPr>
        <dsp:cNvPr id="0" name=""/>
        <dsp:cNvSpPr/>
      </dsp:nvSpPr>
      <dsp:spPr>
        <a:xfrm>
          <a:off x="796070" y="1215655"/>
          <a:ext cx="5551327" cy="60782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4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Incapacità di assunzione corretta</a:t>
          </a:r>
        </a:p>
      </dsp:txBody>
      <dsp:txXfrm>
        <a:off x="796070" y="1215655"/>
        <a:ext cx="5551327" cy="607827"/>
      </dsp:txXfrm>
    </dsp:sp>
    <dsp:sp modelId="{62DB7CAE-81FA-4D31-B51E-CF5064AED888}">
      <dsp:nvSpPr>
        <dsp:cNvPr id="0" name=""/>
        <dsp:cNvSpPr/>
      </dsp:nvSpPr>
      <dsp:spPr>
        <a:xfrm>
          <a:off x="416178" y="1139676"/>
          <a:ext cx="759784" cy="75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9BD07-6D81-4E2C-8D21-5E28EC7485D1}">
      <dsp:nvSpPr>
        <dsp:cNvPr id="0" name=""/>
        <dsp:cNvSpPr/>
      </dsp:nvSpPr>
      <dsp:spPr>
        <a:xfrm>
          <a:off x="796070" y="2127554"/>
          <a:ext cx="5551327" cy="60782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4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Effetti collaterali o controindicazioni all’assunzione di farmaci della classe precedente</a:t>
          </a:r>
        </a:p>
      </dsp:txBody>
      <dsp:txXfrm>
        <a:off x="796070" y="2127554"/>
        <a:ext cx="5551327" cy="607827"/>
      </dsp:txXfrm>
    </dsp:sp>
    <dsp:sp modelId="{FD12BD6D-D3A2-4476-90B8-9B601F142184}">
      <dsp:nvSpPr>
        <dsp:cNvPr id="0" name=""/>
        <dsp:cNvSpPr/>
      </dsp:nvSpPr>
      <dsp:spPr>
        <a:xfrm>
          <a:off x="416178" y="2051576"/>
          <a:ext cx="759784" cy="75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8FB23-033E-49A8-A376-C894DFA0B26A}">
      <dsp:nvSpPr>
        <dsp:cNvPr id="0" name=""/>
        <dsp:cNvSpPr/>
      </dsp:nvSpPr>
      <dsp:spPr>
        <a:xfrm>
          <a:off x="447589" y="3039454"/>
          <a:ext cx="5899809" cy="60782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46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Fine del periodo di trattamento massimo consentito con farmaci della classe precedente (es. </a:t>
          </a:r>
          <a:r>
            <a:rPr lang="it-IT" sz="1800" kern="1200" dirty="0" err="1"/>
            <a:t>teriparatide</a:t>
          </a:r>
          <a:r>
            <a:rPr lang="it-IT" sz="1800" kern="1200" dirty="0"/>
            <a:t>)</a:t>
          </a:r>
        </a:p>
      </dsp:txBody>
      <dsp:txXfrm>
        <a:off x="447589" y="3039454"/>
        <a:ext cx="5899809" cy="607827"/>
      </dsp:txXfrm>
    </dsp:sp>
    <dsp:sp modelId="{E784428D-20F1-47D4-AD0C-C283720653AD}">
      <dsp:nvSpPr>
        <dsp:cNvPr id="0" name=""/>
        <dsp:cNvSpPr/>
      </dsp:nvSpPr>
      <dsp:spPr>
        <a:xfrm>
          <a:off x="67696" y="2963476"/>
          <a:ext cx="759784" cy="759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2CA30-B272-4981-8B7C-CE323653907E}">
      <dsp:nvSpPr>
        <dsp:cNvPr id="0" name=""/>
        <dsp:cNvSpPr/>
      </dsp:nvSpPr>
      <dsp:spPr>
        <a:xfrm>
          <a:off x="0" y="717558"/>
          <a:ext cx="7473363" cy="1324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16CD5-6A84-4447-8C05-E3E63A5FC0CF}">
      <dsp:nvSpPr>
        <dsp:cNvPr id="0" name=""/>
        <dsp:cNvSpPr/>
      </dsp:nvSpPr>
      <dsp:spPr>
        <a:xfrm>
          <a:off x="400728" y="1015620"/>
          <a:ext cx="728597" cy="728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9A8C2-3D78-40D4-BD9D-D2A63B463CB4}">
      <dsp:nvSpPr>
        <dsp:cNvPr id="0" name=""/>
        <dsp:cNvSpPr/>
      </dsp:nvSpPr>
      <dsp:spPr>
        <a:xfrm>
          <a:off x="1530054" y="717558"/>
          <a:ext cx="5943308" cy="1324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0" tIns="140200" rIns="140200" bIns="140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Classe A-PHT </a:t>
          </a:r>
          <a:r>
            <a:rPr lang="it-IT" sz="2000" kern="1200">
              <a:sym typeface="Wingdings" panose="05000000000000000000" pitchFamily="2" charset="2"/>
            </a:rPr>
            <a:t> Distribuzione Per Conto con Piano Terapeutico</a:t>
          </a:r>
          <a:endParaRPr lang="en-US" sz="2000" kern="1200" dirty="0"/>
        </a:p>
      </dsp:txBody>
      <dsp:txXfrm>
        <a:off x="1530054" y="717558"/>
        <a:ext cx="5943308" cy="1324722"/>
      </dsp:txXfrm>
    </dsp:sp>
    <dsp:sp modelId="{61073D46-5DA6-47F0-B86E-2BF576ADBD86}">
      <dsp:nvSpPr>
        <dsp:cNvPr id="0" name=""/>
        <dsp:cNvSpPr/>
      </dsp:nvSpPr>
      <dsp:spPr>
        <a:xfrm>
          <a:off x="0" y="2373461"/>
          <a:ext cx="7473363" cy="1324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A7D6D-C6B5-4A99-ADF1-B093D815AB4E}">
      <dsp:nvSpPr>
        <dsp:cNvPr id="0" name=""/>
        <dsp:cNvSpPr/>
      </dsp:nvSpPr>
      <dsp:spPr>
        <a:xfrm>
          <a:off x="400728" y="2671524"/>
          <a:ext cx="728597" cy="728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38497-1C06-40E1-B73B-98F6BE9E9809}">
      <dsp:nvSpPr>
        <dsp:cNvPr id="0" name=""/>
        <dsp:cNvSpPr/>
      </dsp:nvSpPr>
      <dsp:spPr>
        <a:xfrm>
          <a:off x="1530054" y="2373461"/>
          <a:ext cx="5943308" cy="1324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0" tIns="140200" rIns="140200" bIns="140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E’ possibile erogare al massimo </a:t>
          </a:r>
          <a:r>
            <a:rPr lang="it-IT" sz="2000" b="1" kern="1200"/>
            <a:t>una confezione ogni sei mesi. </a:t>
          </a:r>
          <a:endParaRPr lang="en-US" sz="2000" b="1" kern="1200" dirty="0"/>
        </a:p>
      </dsp:txBody>
      <dsp:txXfrm>
        <a:off x="1530054" y="2373461"/>
        <a:ext cx="5943308" cy="1324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2CA30-B272-4981-8B7C-CE323653907E}">
      <dsp:nvSpPr>
        <dsp:cNvPr id="0" name=""/>
        <dsp:cNvSpPr/>
      </dsp:nvSpPr>
      <dsp:spPr>
        <a:xfrm>
          <a:off x="-12371" y="7655"/>
          <a:ext cx="7000240" cy="9365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16CD5-6A84-4447-8C05-E3E63A5FC0CF}">
      <dsp:nvSpPr>
        <dsp:cNvPr id="0" name=""/>
        <dsp:cNvSpPr/>
      </dsp:nvSpPr>
      <dsp:spPr>
        <a:xfrm>
          <a:off x="270922" y="218370"/>
          <a:ext cx="516088" cy="51508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9A8C2-3D78-40D4-BD9D-D2A63B463CB4}">
      <dsp:nvSpPr>
        <dsp:cNvPr id="0" name=""/>
        <dsp:cNvSpPr/>
      </dsp:nvSpPr>
      <dsp:spPr>
        <a:xfrm>
          <a:off x="1070306" y="7655"/>
          <a:ext cx="5851375" cy="105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3" tIns="111503" rIns="111503" bIns="1115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Durata di </a:t>
          </a:r>
          <a:r>
            <a:rPr lang="it-IT" sz="1600" b="1" kern="1200" dirty="0"/>
            <a:t>25 o 52 settimane (massimo 12 mesi)</a:t>
          </a:r>
          <a:r>
            <a:rPr lang="it-IT" sz="1600" kern="1200" dirty="0"/>
            <a:t>, rinnovabile.</a:t>
          </a:r>
          <a:endParaRPr lang="en-US" sz="1600" kern="1200" dirty="0"/>
        </a:p>
      </dsp:txBody>
      <dsp:txXfrm>
        <a:off x="1070306" y="7655"/>
        <a:ext cx="5851375" cy="1053575"/>
      </dsp:txXfrm>
    </dsp:sp>
    <dsp:sp modelId="{61073D46-5DA6-47F0-B86E-2BF576ADBD86}">
      <dsp:nvSpPr>
        <dsp:cNvPr id="0" name=""/>
        <dsp:cNvSpPr/>
      </dsp:nvSpPr>
      <dsp:spPr>
        <a:xfrm>
          <a:off x="-12371" y="1324624"/>
          <a:ext cx="7000240" cy="9365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A7D6D-C6B5-4A99-ADF1-B093D815AB4E}">
      <dsp:nvSpPr>
        <dsp:cNvPr id="0" name=""/>
        <dsp:cNvSpPr/>
      </dsp:nvSpPr>
      <dsp:spPr>
        <a:xfrm>
          <a:off x="270922" y="1535339"/>
          <a:ext cx="516088" cy="51508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38497-1C06-40E1-B73B-98F6BE9E9809}">
      <dsp:nvSpPr>
        <dsp:cNvPr id="0" name=""/>
        <dsp:cNvSpPr/>
      </dsp:nvSpPr>
      <dsp:spPr>
        <a:xfrm>
          <a:off x="979375" y="1324624"/>
          <a:ext cx="6033235" cy="105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3" tIns="111503" rIns="111503" bIns="1115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Redatto da </a:t>
          </a:r>
          <a:r>
            <a:rPr lang="it-IT" sz="1600" b="1" kern="1200" dirty="0"/>
            <a:t>medici specialisti </a:t>
          </a:r>
          <a:r>
            <a:rPr lang="it-IT" sz="1600" kern="1200" dirty="0"/>
            <a:t>(internista, reumatologo, geriatra, endocrinologo, ginecologo, ortopedico, nefrologo, oncologo e specialista in medicina fisica e riabilitativa) universitari o delle Aziende Sanitarie. </a:t>
          </a:r>
          <a:endParaRPr lang="en-US" sz="1600" kern="1200" dirty="0"/>
        </a:p>
      </dsp:txBody>
      <dsp:txXfrm>
        <a:off x="979375" y="1324624"/>
        <a:ext cx="6033235" cy="1053575"/>
      </dsp:txXfrm>
    </dsp:sp>
    <dsp:sp modelId="{48DD340E-DAA4-4524-B013-6828A3B265C2}">
      <dsp:nvSpPr>
        <dsp:cNvPr id="0" name=""/>
        <dsp:cNvSpPr/>
      </dsp:nvSpPr>
      <dsp:spPr>
        <a:xfrm>
          <a:off x="-12371" y="2641592"/>
          <a:ext cx="7000240" cy="9365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6F074-FA38-47EF-9421-8E348E6DEAA3}">
      <dsp:nvSpPr>
        <dsp:cNvPr id="0" name=""/>
        <dsp:cNvSpPr/>
      </dsp:nvSpPr>
      <dsp:spPr>
        <a:xfrm>
          <a:off x="270922" y="2852307"/>
          <a:ext cx="516088" cy="51508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F72C7-F6C8-4BFD-A307-5A2FE78D564F}">
      <dsp:nvSpPr>
        <dsp:cNvPr id="0" name=""/>
        <dsp:cNvSpPr/>
      </dsp:nvSpPr>
      <dsp:spPr>
        <a:xfrm>
          <a:off x="1070306" y="2641592"/>
          <a:ext cx="5851375" cy="105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3" tIns="111503" rIns="111503" bIns="1115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La prima prescrizione deve essere accompagnata dal </a:t>
          </a:r>
          <a:r>
            <a:rPr lang="it-IT" sz="1600" b="1" kern="1200" dirty="0"/>
            <a:t>referto della MOC*</a:t>
          </a:r>
          <a:endParaRPr lang="en-US" sz="1600" b="1" kern="1200" dirty="0"/>
        </a:p>
      </dsp:txBody>
      <dsp:txXfrm>
        <a:off x="1070306" y="2641592"/>
        <a:ext cx="5851375" cy="1053575"/>
      </dsp:txXfrm>
    </dsp:sp>
    <dsp:sp modelId="{32F60071-943E-4F97-8CF7-A13BACEB192E}">
      <dsp:nvSpPr>
        <dsp:cNvPr id="0" name=""/>
        <dsp:cNvSpPr/>
      </dsp:nvSpPr>
      <dsp:spPr>
        <a:xfrm>
          <a:off x="-12371" y="4054705"/>
          <a:ext cx="7000240" cy="9365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4D03A-A958-40B0-91AE-D4847BD188F7}">
      <dsp:nvSpPr>
        <dsp:cNvPr id="0" name=""/>
        <dsp:cNvSpPr/>
      </dsp:nvSpPr>
      <dsp:spPr>
        <a:xfrm>
          <a:off x="270922" y="4265420"/>
          <a:ext cx="516088" cy="5150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B4823-E0FC-44A3-9AFC-90260649B22C}">
      <dsp:nvSpPr>
        <dsp:cNvPr id="0" name=""/>
        <dsp:cNvSpPr/>
      </dsp:nvSpPr>
      <dsp:spPr>
        <a:xfrm>
          <a:off x="992190" y="3958561"/>
          <a:ext cx="6007606" cy="1245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03" tIns="111503" rIns="111503" bIns="1115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*</a:t>
          </a:r>
          <a:r>
            <a:rPr lang="it-IT" sz="1600" kern="1200" dirty="0"/>
            <a:t>Per l’applicazione della Nota 79, la valutazione densitometrica deve essere fatta a livello di colonna lombare e/o femore con tecnica DXA presso strutture pubbliche o convenzionate con il SSN. </a:t>
          </a:r>
          <a:endParaRPr lang="en-US" sz="1600" kern="1200" dirty="0"/>
        </a:p>
      </dsp:txBody>
      <dsp:txXfrm>
        <a:off x="992190" y="3958561"/>
        <a:ext cx="6007606" cy="12458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2CA30-B272-4981-8B7C-CE323653907E}">
      <dsp:nvSpPr>
        <dsp:cNvPr id="0" name=""/>
        <dsp:cNvSpPr/>
      </dsp:nvSpPr>
      <dsp:spPr>
        <a:xfrm>
          <a:off x="-3457" y="350017"/>
          <a:ext cx="6776719" cy="593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16CD5-6A84-4447-8C05-E3E63A5FC0CF}">
      <dsp:nvSpPr>
        <dsp:cNvPr id="0" name=""/>
        <dsp:cNvSpPr/>
      </dsp:nvSpPr>
      <dsp:spPr>
        <a:xfrm>
          <a:off x="1300" y="630032"/>
          <a:ext cx="4676" cy="236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9A8C2-3D78-40D4-BD9D-D2A63B463CB4}">
      <dsp:nvSpPr>
        <dsp:cNvPr id="0" name=""/>
        <dsp:cNvSpPr/>
      </dsp:nvSpPr>
      <dsp:spPr>
        <a:xfrm>
          <a:off x="10734" y="334567"/>
          <a:ext cx="6748971" cy="72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77" tIns="76377" rIns="76377" bIns="7637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L’ormone paratiroideo endogeno (PTH) con 84 aminoacidi è il principale regolatore del metabolismo del calcio e del fosfato nelle ossa e nei reni.</a:t>
          </a:r>
          <a:endParaRPr lang="en-US" sz="1600" kern="1200" dirty="0"/>
        </a:p>
      </dsp:txBody>
      <dsp:txXfrm>
        <a:off x="10734" y="334567"/>
        <a:ext cx="6748971" cy="721671"/>
      </dsp:txXfrm>
    </dsp:sp>
    <dsp:sp modelId="{61073D46-5DA6-47F0-B86E-2BF576ADBD86}">
      <dsp:nvSpPr>
        <dsp:cNvPr id="0" name=""/>
        <dsp:cNvSpPr/>
      </dsp:nvSpPr>
      <dsp:spPr>
        <a:xfrm>
          <a:off x="-3457" y="1236656"/>
          <a:ext cx="6776719" cy="593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A7D6D-C6B5-4A99-ADF1-B093D815AB4E}">
      <dsp:nvSpPr>
        <dsp:cNvPr id="0" name=""/>
        <dsp:cNvSpPr/>
      </dsp:nvSpPr>
      <dsp:spPr>
        <a:xfrm flipV="1">
          <a:off x="1080" y="1532307"/>
          <a:ext cx="3639" cy="1995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38497-1C06-40E1-B73B-98F6BE9E9809}">
      <dsp:nvSpPr>
        <dsp:cNvPr id="0" name=""/>
        <dsp:cNvSpPr/>
      </dsp:nvSpPr>
      <dsp:spPr>
        <a:xfrm>
          <a:off x="9257" y="1236656"/>
          <a:ext cx="6748971" cy="72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77" tIns="76377" rIns="76377" bIns="7637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rhPTH</a:t>
          </a:r>
          <a:r>
            <a:rPr lang="en-US" sz="1600" kern="1200" dirty="0"/>
            <a:t>(1-34) è </a:t>
          </a:r>
          <a:r>
            <a:rPr lang="en-US" sz="1600" b="1" kern="1200" dirty="0"/>
            <a:t>il </a:t>
          </a:r>
          <a:r>
            <a:rPr lang="en-US" sz="1600" b="1" kern="1200" dirty="0" err="1"/>
            <a:t>frammento</a:t>
          </a:r>
          <a:r>
            <a:rPr lang="en-US" sz="1600" b="1" kern="1200" dirty="0"/>
            <a:t> </a:t>
          </a:r>
          <a:r>
            <a:rPr lang="en-US" sz="1600" b="1" kern="1200" dirty="0" err="1"/>
            <a:t>attivo</a:t>
          </a:r>
          <a:r>
            <a:rPr lang="en-US" sz="1600" b="1" kern="1200" dirty="0"/>
            <a:t> (1-34) </a:t>
          </a:r>
          <a:r>
            <a:rPr lang="en-US" sz="1600" b="1" kern="1200" dirty="0" err="1"/>
            <a:t>dell'ormone</a:t>
          </a:r>
          <a:r>
            <a:rPr lang="en-US" sz="1600" b="1" kern="1200" dirty="0"/>
            <a:t> </a:t>
          </a:r>
          <a:r>
            <a:rPr lang="en-US" sz="1600" b="1" kern="1200" dirty="0" err="1"/>
            <a:t>paratiroideo</a:t>
          </a:r>
          <a:r>
            <a:rPr lang="en-US" sz="1600" b="1" kern="1200" dirty="0"/>
            <a:t> </a:t>
          </a:r>
          <a:r>
            <a:rPr lang="en-US" sz="1600" b="1" kern="1200" dirty="0" err="1"/>
            <a:t>umano</a:t>
          </a:r>
          <a:r>
            <a:rPr lang="en-US" sz="1600" b="1" kern="1200" dirty="0"/>
            <a:t> </a:t>
          </a:r>
          <a:r>
            <a:rPr lang="en-US" sz="1600" b="1" kern="1200" dirty="0" err="1"/>
            <a:t>endogeno</a:t>
          </a:r>
          <a:endParaRPr lang="en-US" sz="1600" b="1" kern="1200" dirty="0"/>
        </a:p>
      </dsp:txBody>
      <dsp:txXfrm>
        <a:off x="9257" y="1236656"/>
        <a:ext cx="6748971" cy="721671"/>
      </dsp:txXfrm>
    </dsp:sp>
    <dsp:sp modelId="{28C19F33-0C15-42B0-AFD8-A56A0CFC1B38}">
      <dsp:nvSpPr>
        <dsp:cNvPr id="0" name=""/>
        <dsp:cNvSpPr/>
      </dsp:nvSpPr>
      <dsp:spPr>
        <a:xfrm>
          <a:off x="-3457" y="2138745"/>
          <a:ext cx="6776719" cy="593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6D841-2B4B-4EC4-B807-1EC2A8666A10}">
      <dsp:nvSpPr>
        <dsp:cNvPr id="0" name=""/>
        <dsp:cNvSpPr/>
      </dsp:nvSpPr>
      <dsp:spPr>
        <a:xfrm>
          <a:off x="600" y="2434665"/>
          <a:ext cx="2326" cy="145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351E4-914F-403E-9AA2-AE0C3E5D3DFD}">
      <dsp:nvSpPr>
        <dsp:cNvPr id="0" name=""/>
        <dsp:cNvSpPr/>
      </dsp:nvSpPr>
      <dsp:spPr>
        <a:xfrm>
          <a:off x="6985" y="2138745"/>
          <a:ext cx="6748971" cy="72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77" tIns="76377" rIns="76377" bIns="7637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Le azioni fisiologiche del PTH comprendono la stimolazione dell’osteogenesi mediante </a:t>
          </a:r>
          <a:r>
            <a:rPr lang="it-IT" sz="1400" b="1" kern="1200" dirty="0"/>
            <a:t>effetti diretti sulle cellule deputate alla formazione di osso (osteoblasti) </a:t>
          </a:r>
        </a:p>
      </dsp:txBody>
      <dsp:txXfrm>
        <a:off x="6985" y="2138745"/>
        <a:ext cx="6748971" cy="721671"/>
      </dsp:txXfrm>
    </dsp:sp>
    <dsp:sp modelId="{6DC87431-F4DF-4190-9079-32C7A9284CF3}">
      <dsp:nvSpPr>
        <dsp:cNvPr id="0" name=""/>
        <dsp:cNvSpPr/>
      </dsp:nvSpPr>
      <dsp:spPr>
        <a:xfrm>
          <a:off x="3457" y="3040834"/>
          <a:ext cx="6776719" cy="593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2E08C-D5A2-40D3-A909-6ED78F7D2055}">
      <dsp:nvSpPr>
        <dsp:cNvPr id="0" name=""/>
        <dsp:cNvSpPr/>
      </dsp:nvSpPr>
      <dsp:spPr>
        <a:xfrm>
          <a:off x="-3457" y="3319468"/>
          <a:ext cx="35682" cy="36030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CA95B-DD4E-40C1-B8EF-69A9B1B71A39}">
      <dsp:nvSpPr>
        <dsp:cNvPr id="0" name=""/>
        <dsp:cNvSpPr/>
      </dsp:nvSpPr>
      <dsp:spPr>
        <a:xfrm>
          <a:off x="25310" y="3040834"/>
          <a:ext cx="6748971" cy="72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77" tIns="76377" rIns="76377" bIns="7637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Aumento dell’assorbimento intestinale di calcio, del riassorbimento tubulare di calcio e l’eliminazione renale di fosfato</a:t>
          </a:r>
        </a:p>
      </dsp:txBody>
      <dsp:txXfrm>
        <a:off x="25310" y="3040834"/>
        <a:ext cx="6748971" cy="7216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2CA30-B272-4981-8B7C-CE323653907E}">
      <dsp:nvSpPr>
        <dsp:cNvPr id="0" name=""/>
        <dsp:cNvSpPr/>
      </dsp:nvSpPr>
      <dsp:spPr>
        <a:xfrm>
          <a:off x="0" y="717558"/>
          <a:ext cx="7473363" cy="1324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16CD5-6A84-4447-8C05-E3E63A5FC0CF}">
      <dsp:nvSpPr>
        <dsp:cNvPr id="0" name=""/>
        <dsp:cNvSpPr/>
      </dsp:nvSpPr>
      <dsp:spPr>
        <a:xfrm>
          <a:off x="400728" y="1015620"/>
          <a:ext cx="728597" cy="728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9A8C2-3D78-40D4-BD9D-D2A63B463CB4}">
      <dsp:nvSpPr>
        <dsp:cNvPr id="0" name=""/>
        <dsp:cNvSpPr/>
      </dsp:nvSpPr>
      <dsp:spPr>
        <a:xfrm>
          <a:off x="1530054" y="717558"/>
          <a:ext cx="5943308" cy="1324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0" tIns="140200" rIns="140200" bIns="140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Classe A </a:t>
          </a:r>
          <a:r>
            <a:rPr lang="it-IT" sz="2000" kern="1200" dirty="0">
              <a:sym typeface="Wingdings" panose="05000000000000000000" pitchFamily="2" charset="2"/>
            </a:rPr>
            <a:t> Ricetta SSN (nota 79) in convenzionata con Piano Terapeutico</a:t>
          </a:r>
          <a:endParaRPr lang="en-US" sz="2000" kern="1200" dirty="0"/>
        </a:p>
      </dsp:txBody>
      <dsp:txXfrm>
        <a:off x="1530054" y="717558"/>
        <a:ext cx="5943308" cy="1324722"/>
      </dsp:txXfrm>
    </dsp:sp>
    <dsp:sp modelId="{61073D46-5DA6-47F0-B86E-2BF576ADBD86}">
      <dsp:nvSpPr>
        <dsp:cNvPr id="0" name=""/>
        <dsp:cNvSpPr/>
      </dsp:nvSpPr>
      <dsp:spPr>
        <a:xfrm>
          <a:off x="0" y="2373461"/>
          <a:ext cx="7473363" cy="132472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A7D6D-C6B5-4A99-ADF1-B093D815AB4E}">
      <dsp:nvSpPr>
        <dsp:cNvPr id="0" name=""/>
        <dsp:cNvSpPr/>
      </dsp:nvSpPr>
      <dsp:spPr>
        <a:xfrm>
          <a:off x="400728" y="2671524"/>
          <a:ext cx="728597" cy="7285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38497-1C06-40E1-B73B-98F6BE9E9809}">
      <dsp:nvSpPr>
        <dsp:cNvPr id="0" name=""/>
        <dsp:cNvSpPr/>
      </dsp:nvSpPr>
      <dsp:spPr>
        <a:xfrm>
          <a:off x="1530054" y="2373461"/>
          <a:ext cx="5943308" cy="1324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200" tIns="140200" rIns="140200" bIns="140200" numCol="1" spcCol="1270" anchor="ctr" anchorCtr="0">
          <a:noAutofit/>
        </a:bodyPr>
        <a:lstStyle/>
        <a:p>
          <a:pPr marL="0" lvl="0" indent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Piano terapeutico della durata di 6 mesi rinnovabile per ulteriori periodi di 6 mesi per non più di tre volte (per un totale complessivo di 24 mesi)</a:t>
          </a:r>
          <a:endParaRPr lang="en-US" sz="2000" b="1" kern="1200" dirty="0"/>
        </a:p>
      </dsp:txBody>
      <dsp:txXfrm>
        <a:off x="1530054" y="2373461"/>
        <a:ext cx="5943308" cy="13247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26049-F2C1-4C8C-8B7B-8C69568ED542}">
      <dsp:nvSpPr>
        <dsp:cNvPr id="0" name=""/>
        <dsp:cNvSpPr/>
      </dsp:nvSpPr>
      <dsp:spPr>
        <a:xfrm>
          <a:off x="1233741" y="2170"/>
          <a:ext cx="2931453" cy="146572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Trattamento di </a:t>
          </a:r>
          <a:r>
            <a:rPr lang="it-IT" sz="2000" b="1" kern="1200" dirty="0"/>
            <a:t>I scelta </a:t>
          </a:r>
          <a:r>
            <a:rPr lang="it-IT" sz="2000" b="0" kern="1200" dirty="0"/>
            <a:t>per la</a:t>
          </a:r>
          <a:r>
            <a:rPr lang="it-IT" sz="2000" kern="1200" dirty="0"/>
            <a:t> prevenzione secondaria in soggetti con pregresse fratture osteoporotiche</a:t>
          </a:r>
        </a:p>
      </dsp:txBody>
      <dsp:txXfrm>
        <a:off x="1276671" y="45100"/>
        <a:ext cx="2845593" cy="1379866"/>
      </dsp:txXfrm>
    </dsp:sp>
    <dsp:sp modelId="{BEE71BB7-B1A1-4D1F-92E9-6C159178D478}">
      <dsp:nvSpPr>
        <dsp:cNvPr id="0" name=""/>
        <dsp:cNvSpPr/>
      </dsp:nvSpPr>
      <dsp:spPr>
        <a:xfrm>
          <a:off x="1526886" y="1467897"/>
          <a:ext cx="293145" cy="1099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9295"/>
              </a:lnTo>
              <a:lnTo>
                <a:pt x="293145" y="1099295"/>
              </a:lnTo>
            </a:path>
          </a:pathLst>
        </a:custGeom>
        <a:noFill/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5398A-1075-4C36-8E84-892852675B79}">
      <dsp:nvSpPr>
        <dsp:cNvPr id="0" name=""/>
        <dsp:cNvSpPr/>
      </dsp:nvSpPr>
      <dsp:spPr>
        <a:xfrm>
          <a:off x="1820031" y="1834329"/>
          <a:ext cx="2345162" cy="1465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Fratture vertebrali o di femore</a:t>
          </a:r>
        </a:p>
      </dsp:txBody>
      <dsp:txXfrm>
        <a:off x="1862961" y="1877259"/>
        <a:ext cx="2259302" cy="1379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A7731-0F15-4416-AA31-460242DA25BA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FAF62-DDA4-4D56-A72F-38080C931A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08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455BD-90BD-4208-85F6-1E30BE817F8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915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637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75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942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581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288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970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982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76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79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FAF62-DDA4-4D56-A72F-38080C931AF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346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4578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819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68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38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93381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11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16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21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24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328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34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6350354-A682-4DC8-A2DB-07C229BE7FC6}" type="datetimeFigureOut">
              <a:rPr lang="it-IT" smtClean="0"/>
              <a:t>02/07/2024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C03D5D-E1EE-4E59-853E-2C4509BBDD7B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566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2.png"/><Relationship Id="rId4" Type="http://schemas.openxmlformats.org/officeDocument/2006/relationships/diagramData" Target="../diagrams/data6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7.xml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microsoft.com/office/2007/relationships/diagramDrawing" Target="../diagrams/drawing7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2.png"/><Relationship Id="rId4" Type="http://schemas.openxmlformats.org/officeDocument/2006/relationships/diagramData" Target="../diagrams/data8.xml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microsoft.com/office/2007/relationships/diagramDrawing" Target="../diagrams/drawin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jpg"/><Relationship Id="rId4" Type="http://schemas.openxmlformats.org/officeDocument/2006/relationships/diagramData" Target="../diagrams/data1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2.png"/><Relationship Id="rId5" Type="http://schemas.openxmlformats.org/officeDocument/2006/relationships/diagramData" Target="../diagrams/data2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8.m4a"/><Relationship Id="rId7" Type="http://schemas.openxmlformats.org/officeDocument/2006/relationships/diagramQuickStyle" Target="../diagrams/quickStyle4.xml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.png"/><Relationship Id="rId5" Type="http://schemas.openxmlformats.org/officeDocument/2006/relationships/diagramData" Target="../diagrams/data4.xml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.png"/><Relationship Id="rId4" Type="http://schemas.openxmlformats.org/officeDocument/2006/relationships/diagramData" Target="../diagrams/data5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9440E-02D7-0F2A-FF48-2BC07B4A1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223" y="1447800"/>
            <a:ext cx="9333038" cy="1555977"/>
          </a:xfrm>
        </p:spPr>
        <p:txBody>
          <a:bodyPr/>
          <a:lstStyle/>
          <a:p>
            <a:r>
              <a:rPr lang="it-IT" sz="3600" dirty="0" err="1"/>
              <a:t>FARmaci</a:t>
            </a:r>
            <a:r>
              <a:rPr lang="it-IT" sz="3600" dirty="0"/>
              <a:t> per il trattamento delle malattie delle ossa</a:t>
            </a:r>
            <a:br>
              <a:rPr lang="it-IT" sz="3600" dirty="0"/>
            </a:br>
            <a:r>
              <a:rPr lang="it-IT" sz="3600" dirty="0"/>
              <a:t>(</a:t>
            </a:r>
            <a:r>
              <a:rPr lang="it-IT" sz="3600" dirty="0" err="1"/>
              <a:t>atc</a:t>
            </a:r>
            <a:r>
              <a:rPr lang="it-IT" sz="3600" dirty="0"/>
              <a:t>: m05) ii parte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1CF269-9963-10CB-79AF-5A0EC80F1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223" y="5203542"/>
            <a:ext cx="3061018" cy="73826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it-IT" dirty="0"/>
              <a:t>Dott.ssa Chiara Botto</a:t>
            </a:r>
          </a:p>
          <a:p>
            <a:pPr algn="l"/>
            <a:r>
              <a:rPr lang="it-IT" dirty="0"/>
              <a:t>Specializzanda SSFO, III anno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5E61F5-A2EE-08F6-7EDC-ECA82A14B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973" y="4053556"/>
            <a:ext cx="2696920" cy="16632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C7A2FF-40BA-53A8-0E31-C0CCE481F2CC}"/>
              </a:ext>
            </a:extLst>
          </p:cNvPr>
          <p:cNvSpPr txBox="1"/>
          <p:nvPr/>
        </p:nvSpPr>
        <p:spPr>
          <a:xfrm>
            <a:off x="2249595" y="3105834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Farmaci che agiscono sulla struttura e sulla mineralizzazione delle ossa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ATC: M05B) 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6939807-0F65-6C46-7168-3A6CD7E37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46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741"/>
    </mc:Choice>
    <mc:Fallback xmlns="">
      <p:transition advTm="1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Segnaposto contenuto 2">
            <a:extLst>
              <a:ext uri="{FF2B5EF4-FFF2-40B4-BE49-F238E27FC236}">
                <a16:creationId xmlns:a16="http://schemas.microsoft.com/office/drawing/2014/main" id="{23A4034A-88D6-4339-EDB9-8DA1C08E1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910584"/>
              </p:ext>
            </p:extLst>
          </p:nvPr>
        </p:nvGraphicFramePr>
        <p:xfrm>
          <a:off x="751840" y="1727200"/>
          <a:ext cx="7000240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2" name="Immagine 31" descr="Immagine che contiene testo, schermata, Carattere, Stampa">
            <a:extLst>
              <a:ext uri="{FF2B5EF4-FFF2-40B4-BE49-F238E27FC236}">
                <a16:creationId xmlns:a16="http://schemas.microsoft.com/office/drawing/2014/main" id="{232C44ED-9E9D-DC96-CF37-3F597C226F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  <p:sp>
        <p:nvSpPr>
          <p:cNvPr id="35" name="Titolo 1">
            <a:extLst>
              <a:ext uri="{FF2B5EF4-FFF2-40B4-BE49-F238E27FC236}">
                <a16:creationId xmlns:a16="http://schemas.microsoft.com/office/drawing/2014/main" id="{FFD5ABFD-56AD-6B1E-3226-38632E7D6D71}"/>
              </a:ext>
            </a:extLst>
          </p:cNvPr>
          <p:cNvSpPr txBox="1">
            <a:spLocks/>
          </p:cNvSpPr>
          <p:nvPr/>
        </p:nvSpPr>
        <p:spPr>
          <a:xfrm>
            <a:off x="851988" y="466635"/>
            <a:ext cx="1063752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DENOSUMAB:</a:t>
            </a:r>
          </a:p>
          <a:p>
            <a:r>
              <a:rPr lang="it-IT" sz="3600" dirty="0"/>
              <a:t>Piano terapeutico</a:t>
            </a:r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A1BFB399-4037-93CA-6F0C-6B05700AD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287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9"/>
    </mc:Choice>
    <mc:Fallback>
      <p:transition spd="slow" advTm="27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1">
            <a:extLst>
              <a:ext uri="{FF2B5EF4-FFF2-40B4-BE49-F238E27FC236}">
                <a16:creationId xmlns:a16="http://schemas.microsoft.com/office/drawing/2014/main" id="{FFD5ABFD-56AD-6B1E-3226-38632E7D6D71}"/>
              </a:ext>
            </a:extLst>
          </p:cNvPr>
          <p:cNvSpPr txBox="1">
            <a:spLocks/>
          </p:cNvSpPr>
          <p:nvPr/>
        </p:nvSpPr>
        <p:spPr>
          <a:xfrm>
            <a:off x="851988" y="466635"/>
            <a:ext cx="1063752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MOC e NOTA 79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5D3AB54-11DE-EF0E-D4C9-133BE48C6D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/>
          <a:srcRect l="36566" t="45956" r="21860" b="29408"/>
          <a:stretch/>
        </p:blipFill>
        <p:spPr bwMode="auto">
          <a:xfrm>
            <a:off x="851988" y="1871255"/>
            <a:ext cx="11104596" cy="356434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85" name="Audio 84">
            <a:hlinkClick r:id="" action="ppaction://media"/>
            <a:extLst>
              <a:ext uri="{FF2B5EF4-FFF2-40B4-BE49-F238E27FC236}">
                <a16:creationId xmlns:a16="http://schemas.microsoft.com/office/drawing/2014/main" id="{32A92DD4-36EE-1018-7378-97549D471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976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09"/>
    </mc:Choice>
    <mc:Fallback>
      <p:transition spd="slow" advTm="3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BEF5E-98BA-4CB6-171B-AD92A4EA3282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3746810" cy="807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TERIPARATIDE</a:t>
            </a:r>
          </a:p>
        </p:txBody>
      </p:sp>
      <p:pic>
        <p:nvPicPr>
          <p:cNvPr id="10" name="Immagine 9" descr="Immagine che contiene Accessorio di moda, Gioielli, Perla, Creazione di gioielli&#10;&#10;Descrizione generata automaticamente">
            <a:extLst>
              <a:ext uri="{FF2B5EF4-FFF2-40B4-BE49-F238E27FC236}">
                <a16:creationId xmlns:a16="http://schemas.microsoft.com/office/drawing/2014/main" id="{007853C1-174E-4CF0-E7A2-E990E7A97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99" y="2011680"/>
            <a:ext cx="4328267" cy="432826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18" name="Segnaposto contenuto 2">
            <a:extLst>
              <a:ext uri="{FF2B5EF4-FFF2-40B4-BE49-F238E27FC236}">
                <a16:creationId xmlns:a16="http://schemas.microsoft.com/office/drawing/2014/main" id="{A37A3B35-F733-E1DC-5628-E2D792EEE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452738"/>
              </p:ext>
            </p:extLst>
          </p:nvPr>
        </p:nvGraphicFramePr>
        <p:xfrm>
          <a:off x="838324" y="2075127"/>
          <a:ext cx="6776719" cy="4097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87C8C23D-3440-EE81-BF81-77A6E9FEE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622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31"/>
    </mc:Choice>
    <mc:Fallback>
      <p:transition spd="slow" advTm="2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BEF5E-98BA-4CB6-171B-AD92A4EA3282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374681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TERIPARATIDE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859DB58-EFA2-989C-FCF6-AE62D779E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86" y="1703701"/>
            <a:ext cx="10312399" cy="4833620"/>
          </a:xfrm>
        </p:spPr>
        <p:txBody>
          <a:bodyPr>
            <a:normAutofit/>
          </a:bodyPr>
          <a:lstStyle/>
          <a:p>
            <a:r>
              <a:rPr lang="it-IT" dirty="0"/>
              <a:t>La dose raccomandata è </a:t>
            </a:r>
            <a:r>
              <a:rPr lang="it-IT" b="1" dirty="0"/>
              <a:t>20 microgrammi somministrati una volta al giorno </a:t>
            </a:r>
            <a:r>
              <a:rPr lang="it-IT" dirty="0"/>
              <a:t>per iniezione sottocutanea nella coscia o nell’addome</a:t>
            </a:r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EB681A2-4062-0341-A219-47D81C3C7C22}"/>
              </a:ext>
            </a:extLst>
          </p:cNvPr>
          <p:cNvGrpSpPr/>
          <p:nvPr/>
        </p:nvGrpSpPr>
        <p:grpSpPr>
          <a:xfrm>
            <a:off x="3385104" y="3189601"/>
            <a:ext cx="6412761" cy="2774755"/>
            <a:chOff x="3687179" y="2646875"/>
            <a:chExt cx="6412761" cy="277475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96190A3-19BE-6F6D-D722-2B8F12661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6" t="4401" b="4972"/>
            <a:stretch/>
          </p:blipFill>
          <p:spPr>
            <a:xfrm>
              <a:off x="3687179" y="2646875"/>
              <a:ext cx="6412761" cy="2774755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68A683D-A2E6-4BD7-D831-8016041BC285}"/>
                </a:ext>
              </a:extLst>
            </p:cNvPr>
            <p:cNvSpPr txBox="1"/>
            <p:nvPr/>
          </p:nvSpPr>
          <p:spPr>
            <a:xfrm>
              <a:off x="5405120" y="3152894"/>
              <a:ext cx="10972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COSCIA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371471F-878A-EB52-37F1-630FF591975D}"/>
                </a:ext>
              </a:extLst>
            </p:cNvPr>
            <p:cNvSpPr txBox="1"/>
            <p:nvPr/>
          </p:nvSpPr>
          <p:spPr>
            <a:xfrm>
              <a:off x="6350000" y="3535736"/>
              <a:ext cx="142748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it-IT" sz="1600" dirty="0"/>
            </a:p>
            <a:p>
              <a:pPr algn="r"/>
              <a:endParaRPr lang="it-IT" sz="1600" dirty="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2E62D90-8F64-7129-C15D-17A84359CD0B}"/>
                </a:ext>
              </a:extLst>
            </p:cNvPr>
            <p:cNvSpPr txBox="1"/>
            <p:nvPr/>
          </p:nvSpPr>
          <p:spPr>
            <a:xfrm>
              <a:off x="9113520" y="4673600"/>
              <a:ext cx="9864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ADDOME</a:t>
              </a: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8430A76-06A7-81D4-399E-47AB1A60D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6059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0"/>
    </mc:Choice>
    <mc:Fallback>
      <p:transition spd="slow" advTm="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BEF5E-98BA-4CB6-171B-AD92A4EA3282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101600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TERIPARATIDE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859DB58-EFA2-989C-FCF6-AE62D779E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10312399" cy="4027801"/>
          </a:xfrm>
        </p:spPr>
        <p:txBody>
          <a:bodyPr>
            <a:normAutofit/>
          </a:bodyPr>
          <a:lstStyle/>
          <a:p>
            <a:r>
              <a:rPr lang="it-IT" dirty="0"/>
              <a:t>La durata massima totale del trattamento con </a:t>
            </a:r>
            <a:r>
              <a:rPr lang="it-IT" dirty="0" err="1"/>
              <a:t>teriparatide</a:t>
            </a:r>
            <a:r>
              <a:rPr lang="it-IT" dirty="0"/>
              <a:t> deve essere 24 mesi. Il trattamento della durata di 24 mesi non deve essere ripetuto nell’arco di vita del paziente.</a:t>
            </a:r>
          </a:p>
          <a:p>
            <a:r>
              <a:rPr lang="it-IT" dirty="0"/>
              <a:t>Dopo la conclusione della terapia con </a:t>
            </a:r>
            <a:r>
              <a:rPr lang="it-IT" dirty="0" err="1"/>
              <a:t>teriparatide</a:t>
            </a:r>
            <a:r>
              <a:rPr lang="it-IT" dirty="0"/>
              <a:t>, i pazienti possono proseguire con altre terapie per l’osteoporosi. </a:t>
            </a:r>
          </a:p>
          <a:p>
            <a:r>
              <a:rPr lang="it-IT" dirty="0"/>
              <a:t>Le reazioni avverse più comunemente riportate sono nausea, dolore agli arti, cefalea e vertigini.</a:t>
            </a:r>
          </a:p>
          <a:p>
            <a:r>
              <a:rPr lang="it-IT" dirty="0"/>
              <a:t>Si consiglia l’integrazione con calcio e vitamina D nei pazienti in cui l’assunzione di queste sostanze con la dieta è inadeguata.</a:t>
            </a:r>
          </a:p>
          <a:p>
            <a:pPr marL="0" indent="0">
              <a:buNone/>
            </a:pPr>
            <a:endParaRPr lang="it-IT" sz="1800" dirty="0"/>
          </a:p>
          <a:p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DFC7F424-2322-CE25-7C74-0BDE686C5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429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5"/>
    </mc:Choice>
    <mc:Fallback>
      <p:transition spd="slow" advTm="3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4BEF5E-98BA-4CB6-171B-AD92A4EA3282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1074928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TERIPARATIDE: </a:t>
            </a:r>
            <a:r>
              <a:rPr lang="en-US" dirty="0" err="1"/>
              <a:t>controindicazioni</a:t>
            </a:r>
            <a:endParaRPr lang="en-US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859DB58-EFA2-989C-FCF6-AE62D779E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95141"/>
            <a:ext cx="10312399" cy="4833620"/>
          </a:xfrm>
        </p:spPr>
        <p:txBody>
          <a:bodyPr>
            <a:normAutofit/>
          </a:bodyPr>
          <a:lstStyle/>
          <a:p>
            <a:r>
              <a:rPr lang="it-IT" dirty="0"/>
              <a:t>Gravidanza e allattamento </a:t>
            </a:r>
          </a:p>
          <a:p>
            <a:r>
              <a:rPr lang="it-IT" dirty="0"/>
              <a:t>Ipercalcemia preesistente</a:t>
            </a:r>
          </a:p>
          <a:p>
            <a:r>
              <a:rPr lang="it-IT" dirty="0"/>
              <a:t>Grave insufficienza renale</a:t>
            </a:r>
          </a:p>
          <a:p>
            <a:r>
              <a:rPr lang="it-IT" dirty="0"/>
              <a:t>Malattie metaboliche delle ossa (compresi l’iperparatiroidismo e la malattia ossea di Paget) diverse dall’osteoporosi primaria e dall’osteoporosi indotta da glucocorticoidi</a:t>
            </a:r>
          </a:p>
          <a:p>
            <a:r>
              <a:rPr lang="it-IT" dirty="0"/>
              <a:t>Aumenti ingiustificati della fosfatasi alcalina</a:t>
            </a:r>
          </a:p>
          <a:p>
            <a:r>
              <a:rPr lang="it-IT" dirty="0"/>
              <a:t>Precedente terapia radiante dello scheletro da fonte esterna o da fonte interna (impianto)</a:t>
            </a:r>
          </a:p>
          <a:p>
            <a:r>
              <a:rPr lang="it-IT" dirty="0"/>
              <a:t>I pazienti con tumori maligni allo scheletro o con metastasi ossee devono essere esclusi dal trattamento con </a:t>
            </a:r>
            <a:r>
              <a:rPr lang="it-IT" dirty="0" err="1"/>
              <a:t>teriparatide</a:t>
            </a:r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1C4E2F70-BBA4-65C8-6A1D-8BA0B29D7A55}"/>
              </a:ext>
            </a:extLst>
          </p:cNvPr>
          <p:cNvSpPr/>
          <p:nvPr/>
        </p:nvSpPr>
        <p:spPr>
          <a:xfrm rot="8455172">
            <a:off x="4777050" y="1988040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D0995E95-B3D7-E9AC-4094-BC0709A42787}"/>
              </a:ext>
            </a:extLst>
          </p:cNvPr>
          <p:cNvSpPr/>
          <p:nvPr/>
        </p:nvSpPr>
        <p:spPr>
          <a:xfrm rot="8325631">
            <a:off x="10944550" y="3085098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CONTROINDICAZIONI correzione Atlante - ATLANTOMED">
            <a:extLst>
              <a:ext uri="{FF2B5EF4-FFF2-40B4-BE49-F238E27FC236}">
                <a16:creationId xmlns:a16="http://schemas.microsoft.com/office/drawing/2014/main" id="{204135CF-F3CC-8DFF-A1AB-E2F2BE7A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50" y="322576"/>
            <a:ext cx="1821089" cy="2212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BA434AE5-41AD-4EE9-DA42-48E4DE5C8D45}"/>
              </a:ext>
            </a:extLst>
          </p:cNvPr>
          <p:cNvSpPr/>
          <p:nvPr/>
        </p:nvSpPr>
        <p:spPr>
          <a:xfrm rot="12502542">
            <a:off x="5818828" y="5269498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22F8E961-9F79-CB1D-E3C3-537AD7517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60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11"/>
    </mc:Choice>
    <mc:Fallback>
      <p:transition spd="slow" advTm="2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Segnaposto contenuto 2">
            <a:extLst>
              <a:ext uri="{FF2B5EF4-FFF2-40B4-BE49-F238E27FC236}">
                <a16:creationId xmlns:a16="http://schemas.microsoft.com/office/drawing/2014/main" id="{23A4034A-88D6-4339-EDB9-8DA1C08E1A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031928"/>
              </p:ext>
            </p:extLst>
          </p:nvPr>
        </p:nvGraphicFramePr>
        <p:xfrm>
          <a:off x="1134079" y="1934982"/>
          <a:ext cx="7473363" cy="4415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Titolo 1">
            <a:extLst>
              <a:ext uri="{FF2B5EF4-FFF2-40B4-BE49-F238E27FC236}">
                <a16:creationId xmlns:a16="http://schemas.microsoft.com/office/drawing/2014/main" id="{FFD5ABFD-56AD-6B1E-3226-38632E7D6D71}"/>
              </a:ext>
            </a:extLst>
          </p:cNvPr>
          <p:cNvSpPr txBox="1">
            <a:spLocks/>
          </p:cNvSpPr>
          <p:nvPr/>
        </p:nvSpPr>
        <p:spPr>
          <a:xfrm>
            <a:off x="1134079" y="507275"/>
            <a:ext cx="1063752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TERIPARATIDE</a:t>
            </a:r>
          </a:p>
          <a:p>
            <a:r>
              <a:rPr lang="it-IT" sz="3600" dirty="0"/>
              <a:t>Modalità di dispensazione</a:t>
            </a:r>
          </a:p>
        </p:txBody>
      </p:sp>
      <p:pic>
        <p:nvPicPr>
          <p:cNvPr id="1026" name="Picture 2" descr="Avatar farmacista maschile. Carattere dei servizi di farmacia. Icona utente  profilo, persona, persone. Illustrazione vettoriale isolata Immagine e  Vettoriale - Alamy">
            <a:extLst>
              <a:ext uri="{FF2B5EF4-FFF2-40B4-BE49-F238E27FC236}">
                <a16:creationId xmlns:a16="http://schemas.microsoft.com/office/drawing/2014/main" id="{C6CE3BEB-FB92-35EB-A0A5-9AAD616C0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t="14959" r="26817" b="20652"/>
          <a:stretch/>
        </p:blipFill>
        <p:spPr bwMode="auto">
          <a:xfrm>
            <a:off x="9640447" y="2614750"/>
            <a:ext cx="2131152" cy="31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31FEA63A-0CCF-DA9E-08D2-CA05B26C3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479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3"/>
    </mc:Choice>
    <mc:Fallback>
      <p:transition spd="slow" advTm="2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612ABE2-8273-4BDB-07E2-C574531D7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320" y="0"/>
            <a:ext cx="5486400" cy="685800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6481CB0-C6C8-D8F3-A0C5-E3747EA4E10C}"/>
              </a:ext>
            </a:extLst>
          </p:cNvPr>
          <p:cNvSpPr/>
          <p:nvPr/>
        </p:nvSpPr>
        <p:spPr>
          <a:xfrm>
            <a:off x="9265920" y="2610948"/>
            <a:ext cx="853193" cy="23385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C58499A-05C6-6455-704C-3A6542F6724A}"/>
              </a:ext>
            </a:extLst>
          </p:cNvPr>
          <p:cNvSpPr/>
          <p:nvPr/>
        </p:nvSpPr>
        <p:spPr>
          <a:xfrm>
            <a:off x="7051040" y="1727200"/>
            <a:ext cx="4886960" cy="19812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153FD959-2ECE-25D6-E6A3-AADC3F827965}"/>
              </a:ext>
            </a:extLst>
          </p:cNvPr>
          <p:cNvGraphicFramePr/>
          <p:nvPr/>
        </p:nvGraphicFramePr>
        <p:xfrm>
          <a:off x="610153" y="1411332"/>
          <a:ext cx="5398936" cy="3302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itolo 1">
            <a:extLst>
              <a:ext uri="{FF2B5EF4-FFF2-40B4-BE49-F238E27FC236}">
                <a16:creationId xmlns:a16="http://schemas.microsoft.com/office/drawing/2014/main" id="{2A39B9F3-6C2E-42F0-7B2F-AEA61E73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841" y="364852"/>
            <a:ext cx="4353560" cy="711200"/>
          </a:xfrm>
        </p:spPr>
        <p:txBody>
          <a:bodyPr>
            <a:normAutofit/>
          </a:bodyPr>
          <a:lstStyle/>
          <a:p>
            <a:r>
              <a:rPr lang="it-IT" sz="3200" dirty="0"/>
              <a:t>TERIPARATIDE: Nota 79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21852C-9CED-71B3-4096-FF3DBBEB472B}"/>
              </a:ext>
            </a:extLst>
          </p:cNvPr>
          <p:cNvSpPr txBox="1"/>
          <p:nvPr/>
        </p:nvSpPr>
        <p:spPr>
          <a:xfrm>
            <a:off x="769307" y="5146823"/>
            <a:ext cx="5675036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1600" dirty="0"/>
              <a:t>La Nota si applica su diagnosi e piano terapeutico, su prescrizione di centri ospedalieri o di medici specialisti (internista, reumatologo, endocrinologo, ginecologo, geriatra, ortopedico, fisiatra, nefrologo).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4C3D8D2-4500-40FB-C87A-4C5CF5F62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848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20"/>
    </mc:Choice>
    <mc:Fallback>
      <p:transition spd="slow" advTm="4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E1CC454-96D6-E6F0-9DDC-EE2F5D66E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925112" cy="684943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AF9F25A-2926-3A95-3770-131E147C9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112" y="8569"/>
            <a:ext cx="489204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F7DEC29-322E-E02C-5201-78ED19DA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0224" y="1222673"/>
            <a:ext cx="2636649" cy="2001134"/>
          </a:xfrm>
        </p:spPr>
        <p:txBody>
          <a:bodyPr>
            <a:normAutofit/>
          </a:bodyPr>
          <a:lstStyle/>
          <a:p>
            <a:r>
              <a:rPr lang="it-IT" sz="2800" dirty="0"/>
              <a:t>TERIPARATIDE</a:t>
            </a: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Piano terapeutico</a:t>
            </a:r>
          </a:p>
        </p:txBody>
      </p:sp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9E59E342-F548-A315-AAE0-4D510211B8F9}"/>
              </a:ext>
            </a:extLst>
          </p:cNvPr>
          <p:cNvSpPr/>
          <p:nvPr/>
        </p:nvSpPr>
        <p:spPr>
          <a:xfrm>
            <a:off x="358815" y="4560425"/>
            <a:ext cx="4317357" cy="405114"/>
          </a:xfrm>
          <a:prstGeom prst="flowChartAlternateProcess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D1DC5BBA-1D19-8D86-A4D7-F39DB035E5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49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56"/>
    </mc:Choice>
    <mc:Fallback>
      <p:transition spd="slow" advTm="2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3F7DEC29-322E-E02C-5201-78ED19DA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0" y="215675"/>
            <a:ext cx="11165166" cy="454885"/>
          </a:xfrm>
        </p:spPr>
        <p:txBody>
          <a:bodyPr>
            <a:noAutofit/>
          </a:bodyPr>
          <a:lstStyle/>
          <a:p>
            <a:r>
              <a:rPr lang="it-IT" sz="3200" dirty="0"/>
              <a:t>TERIPARATIDE</a:t>
            </a:r>
            <a:br>
              <a:rPr lang="it-IT" sz="3200" dirty="0"/>
            </a:br>
            <a:br>
              <a:rPr lang="it-IT" sz="3200" dirty="0"/>
            </a:br>
            <a:endParaRPr lang="it-IT" sz="32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26D054-13E5-2BEA-7F7F-C37832B963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33268" t="48216" r="18716" b="20829"/>
          <a:stretch>
            <a:fillRect/>
          </a:stretch>
        </p:blipFill>
        <p:spPr bwMode="auto">
          <a:xfrm>
            <a:off x="1018638" y="2254655"/>
            <a:ext cx="10991648" cy="383835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0A94DC-A8E0-ABB6-625E-807BEC5567EF}"/>
              </a:ext>
            </a:extLst>
          </p:cNvPr>
          <p:cNvSpPr txBox="1"/>
          <p:nvPr/>
        </p:nvSpPr>
        <p:spPr>
          <a:xfrm>
            <a:off x="1018638" y="1145904"/>
            <a:ext cx="10991648" cy="8309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2400" dirty="0"/>
              <a:t>D.A. n. 540/2014:  "Misure volte a promuovere l'utilizzo dei Farmaci Originatori o Biosimilari a minor costo di terapia"</a:t>
            </a:r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884EA01B-8D36-445E-A043-7E87EBB402DE}"/>
              </a:ext>
            </a:extLst>
          </p:cNvPr>
          <p:cNvSpPr/>
          <p:nvPr/>
        </p:nvSpPr>
        <p:spPr>
          <a:xfrm>
            <a:off x="11084560" y="5344160"/>
            <a:ext cx="548640" cy="24384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sinistra 5">
            <a:extLst>
              <a:ext uri="{FF2B5EF4-FFF2-40B4-BE49-F238E27FC236}">
                <a16:creationId xmlns:a16="http://schemas.microsoft.com/office/drawing/2014/main" id="{69910DF7-8973-947D-2E10-DE79ED83E186}"/>
              </a:ext>
            </a:extLst>
          </p:cNvPr>
          <p:cNvSpPr/>
          <p:nvPr/>
        </p:nvSpPr>
        <p:spPr>
          <a:xfrm>
            <a:off x="11094720" y="5638800"/>
            <a:ext cx="548640" cy="24384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1D0A958-F8D4-099C-9D85-996E0DF1F4C9}"/>
              </a:ext>
            </a:extLst>
          </p:cNvPr>
          <p:cNvSpPr/>
          <p:nvPr/>
        </p:nvSpPr>
        <p:spPr>
          <a:xfrm>
            <a:off x="2397760" y="5588000"/>
            <a:ext cx="2438400" cy="2946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769EDD9-EF28-FF79-123A-14EFEBAC19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0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5"/>
    </mc:Choice>
    <mc:Fallback>
      <p:transition spd="slow" advTm="1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B8273-FDEE-AC0B-5DEA-1E9D2D57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DENOSUMAB</a:t>
            </a:r>
          </a:p>
        </p:txBody>
      </p:sp>
      <p:graphicFrame>
        <p:nvGraphicFramePr>
          <p:cNvPr id="1028" name="Segnaposto contenuto 2">
            <a:extLst>
              <a:ext uri="{FF2B5EF4-FFF2-40B4-BE49-F238E27FC236}">
                <a16:creationId xmlns:a16="http://schemas.microsoft.com/office/drawing/2014/main" id="{9E3502F8-B31D-B2BB-326F-6A7BB33C6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486530"/>
              </p:ext>
            </p:extLst>
          </p:nvPr>
        </p:nvGraphicFramePr>
        <p:xfrm>
          <a:off x="809776" y="2044890"/>
          <a:ext cx="579773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Denosumab: Come si Assume, Effetti Collaterali e Controindicazioni">
            <a:extLst>
              <a:ext uri="{FF2B5EF4-FFF2-40B4-BE49-F238E27FC236}">
                <a16:creationId xmlns:a16="http://schemas.microsoft.com/office/drawing/2014/main" id="{74863B1E-2B97-04F3-84D7-368D39CEA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46" y="1567544"/>
            <a:ext cx="5319699" cy="4492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simbolo, testo, cerchio, design&#10;&#10;Descrizione generata automaticamente">
            <a:extLst>
              <a:ext uri="{FF2B5EF4-FFF2-40B4-BE49-F238E27FC236}">
                <a16:creationId xmlns:a16="http://schemas.microsoft.com/office/drawing/2014/main" id="{269F3F65-D8C8-57C9-19CF-06141DC32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20" y="2280630"/>
            <a:ext cx="567391" cy="559925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3762043-6E29-A9B3-5460-1AE1AFF3B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505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8"/>
    </mc:Choice>
    <mc:Fallback>
      <p:transition spd="slow" advTm="2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3F7DEC29-322E-E02C-5201-78ED19DA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0" y="215675"/>
            <a:ext cx="11165166" cy="454885"/>
          </a:xfrm>
        </p:spPr>
        <p:txBody>
          <a:bodyPr>
            <a:noAutofit/>
          </a:bodyPr>
          <a:lstStyle/>
          <a:p>
            <a:r>
              <a:rPr lang="it-IT" sz="3200" dirty="0"/>
              <a:t>TERIPARATIDE</a:t>
            </a:r>
            <a:br>
              <a:rPr lang="it-IT" sz="3200" dirty="0"/>
            </a:br>
            <a:br>
              <a:rPr lang="it-IT" sz="3200" dirty="0"/>
            </a:br>
            <a:endParaRPr lang="it-IT" sz="32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322579-D79C-B8C5-86A1-50B3B10C3D75}"/>
              </a:ext>
            </a:extLst>
          </p:cNvPr>
          <p:cNvSpPr txBox="1"/>
          <p:nvPr/>
        </p:nvSpPr>
        <p:spPr>
          <a:xfrm>
            <a:off x="1018638" y="1145904"/>
            <a:ext cx="10991648" cy="46166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/>
              <a:t>Prescrizione ed erogazione della specialità medicinale MOVYMIA in penna</a:t>
            </a:r>
          </a:p>
        </p:txBody>
      </p:sp>
      <p:pic>
        <p:nvPicPr>
          <p:cNvPr id="1026" name="Picture 2" descr="Spirig HealthCare AG - Movymia Pen">
            <a:extLst>
              <a:ext uri="{FF2B5EF4-FFF2-40B4-BE49-F238E27FC236}">
                <a16:creationId xmlns:a16="http://schemas.microsoft.com/office/drawing/2014/main" id="{A80E03F1-E33C-8068-853B-19997C2F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47" y="2165069"/>
            <a:ext cx="3370482" cy="25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5511571A-2153-C0EF-662D-5A053DE7C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14" y="2046948"/>
            <a:ext cx="5740172" cy="42725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b="1" dirty="0"/>
          </a:p>
          <a:p>
            <a:pPr algn="just"/>
            <a:r>
              <a:rPr lang="it-IT" dirty="0"/>
              <a:t>La penna è riutilizzabile e deve essere prescritta </a:t>
            </a:r>
            <a:r>
              <a:rPr lang="it-IT" b="1" dirty="0">
                <a:solidFill>
                  <a:srgbClr val="0070C0"/>
                </a:solidFill>
              </a:rPr>
              <a:t>UNA SOLA VOLTA</a:t>
            </a:r>
          </a:p>
          <a:p>
            <a:pPr algn="just"/>
            <a:endParaRPr lang="en-US" dirty="0">
              <a:solidFill>
                <a:srgbClr val="0070C0"/>
              </a:solidFill>
            </a:endParaRPr>
          </a:p>
          <a:p>
            <a:pPr algn="just"/>
            <a:r>
              <a:rPr lang="it-IT" dirty="0"/>
              <a:t>Anche qualora il piano terapeutico riportasse la formulazione in penna, </a:t>
            </a:r>
            <a:r>
              <a:rPr lang="it-IT" b="1" dirty="0">
                <a:solidFill>
                  <a:srgbClr val="0070C0"/>
                </a:solidFill>
              </a:rPr>
              <a:t>la ricetta deve riportare la formulazione in cartuccia</a:t>
            </a:r>
          </a:p>
          <a:p>
            <a:pPr algn="just"/>
            <a:endParaRPr lang="it-IT" b="1" dirty="0">
              <a:solidFill>
                <a:srgbClr val="0070C0"/>
              </a:solidFill>
            </a:endParaRPr>
          </a:p>
          <a:p>
            <a:pPr algn="just"/>
            <a:r>
              <a:rPr lang="it-IT" dirty="0"/>
              <a:t>Le farmacie dovranno </a:t>
            </a:r>
            <a:r>
              <a:rPr lang="it-IT" b="1" dirty="0">
                <a:solidFill>
                  <a:srgbClr val="0070C0"/>
                </a:solidFill>
              </a:rPr>
              <a:t>erogare esclusivamente la formulazione in cartuccia</a:t>
            </a:r>
            <a:r>
              <a:rPr lang="it-IT" dirty="0"/>
              <a:t>, se non per la prima prescrizione</a:t>
            </a:r>
            <a:endParaRPr lang="en-US" dirty="0"/>
          </a:p>
        </p:txBody>
      </p:sp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6D55A1FE-B065-3224-CCF5-7B4073AED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348762"/>
              </p:ext>
            </p:extLst>
          </p:nvPr>
        </p:nvGraphicFramePr>
        <p:xfrm>
          <a:off x="985748" y="4850995"/>
          <a:ext cx="4958080" cy="13208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464720">
                  <a:extLst>
                    <a:ext uri="{9D8B030D-6E8A-4147-A177-3AD203B41FA5}">
                      <a16:colId xmlns:a16="http://schemas.microsoft.com/office/drawing/2014/main" val="3749011953"/>
                    </a:ext>
                  </a:extLst>
                </a:gridCol>
                <a:gridCol w="2493360">
                  <a:extLst>
                    <a:ext uri="{9D8B030D-6E8A-4147-A177-3AD203B41FA5}">
                      <a16:colId xmlns:a16="http://schemas.microsoft.com/office/drawing/2014/main" val="3033536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SPECIALITA’ MEDICINALE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PREZZO AL PUBBLICO</a:t>
                      </a:r>
                    </a:p>
                    <a:p>
                      <a:pPr algn="ctr"/>
                      <a:r>
                        <a:rPr lang="it-IT" sz="1600" dirty="0"/>
                        <a:t> (IVA INCLUSA)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71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err="1"/>
                        <a:t>Movymia</a:t>
                      </a:r>
                      <a:r>
                        <a:rPr lang="it-IT" sz="1600" b="0" dirty="0"/>
                        <a:t> 1 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dirty="0"/>
                        <a:t>€ 308,51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354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err="1"/>
                        <a:t>Movymia</a:t>
                      </a:r>
                      <a:r>
                        <a:rPr lang="it-IT" sz="1600" b="0" dirty="0"/>
                        <a:t> 1 car + 1 </a:t>
                      </a:r>
                      <a:r>
                        <a:rPr lang="it-IT" sz="1600" b="0" dirty="0" err="1"/>
                        <a:t>pen</a:t>
                      </a:r>
                      <a:endParaRPr lang="it-I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€ 341,84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07154"/>
                  </a:ext>
                </a:extLst>
              </a:tr>
            </a:tbl>
          </a:graphicData>
        </a:graphic>
      </p:graphicFrame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3FC0AD01-14C8-F809-60F3-A3B750559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624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01"/>
    </mc:Choice>
    <mc:Fallback>
      <p:transition spd="slow" advTm="2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6DEB839-A509-1177-3A66-C49CE4FA1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108" y="2436556"/>
            <a:ext cx="377360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ASP Palermo</a:t>
            </a:r>
          </a:p>
          <a:p>
            <a:r>
              <a:rPr lang="en-US" dirty="0"/>
              <a:t> </a:t>
            </a:r>
            <a:r>
              <a:rPr lang="en-US" dirty="0" err="1"/>
              <a:t>ottimi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riguardanti</a:t>
            </a:r>
            <a:r>
              <a:rPr lang="en-US" dirty="0"/>
              <a:t> la </a:t>
            </a:r>
            <a:r>
              <a:rPr lang="en-US" dirty="0" err="1"/>
              <a:t>prescrizione</a:t>
            </a:r>
            <a:r>
              <a:rPr lang="en-US" dirty="0"/>
              <a:t> di </a:t>
            </a:r>
            <a:r>
              <a:rPr lang="en-US" dirty="0" err="1"/>
              <a:t>biosimilari</a:t>
            </a:r>
            <a:r>
              <a:rPr lang="en-US" dirty="0"/>
              <a:t>...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numero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elevato</a:t>
            </a:r>
            <a:r>
              <a:rPr lang="en-US" dirty="0"/>
              <a:t> di </a:t>
            </a:r>
            <a:r>
              <a:rPr lang="en-US" dirty="0" err="1"/>
              <a:t>prescrizioni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oncorso ASP Palermo 2023 - 58 posti per vari profili tecnici">
            <a:extLst>
              <a:ext uri="{FF2B5EF4-FFF2-40B4-BE49-F238E27FC236}">
                <a16:creationId xmlns:a16="http://schemas.microsoft.com/office/drawing/2014/main" id="{2BFEC298-8E69-09B1-957F-E7613F70D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r="18833" b="33655"/>
          <a:stretch/>
        </p:blipFill>
        <p:spPr bwMode="auto">
          <a:xfrm>
            <a:off x="1678675" y="5051172"/>
            <a:ext cx="1856095" cy="124057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8AC92F91-9DB2-8AE0-0CB5-CF96FE3A0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825992"/>
              </p:ext>
            </p:extLst>
          </p:nvPr>
        </p:nvGraphicFramePr>
        <p:xfrm>
          <a:off x="4718714" y="302314"/>
          <a:ext cx="7003831" cy="6418861"/>
        </p:xfrm>
        <a:graphic>
          <a:graphicData uri="http://schemas.openxmlformats.org/drawingml/2006/table">
            <a:tbl>
              <a:tblPr firstRow="1" bandRow="1"/>
              <a:tblGrid>
                <a:gridCol w="1045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3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 </a:t>
                      </a:r>
                    </a:p>
                  </a:txBody>
                  <a:tcPr marL="2653" marR="2653" marT="265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 </a:t>
                      </a:r>
                    </a:p>
                  </a:txBody>
                  <a:tcPr marL="2653" marR="2653" marT="265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latin typeface="+mj-lt"/>
                        </a:rPr>
                        <a:t>DDD x1000 AB. RES. DIE SELLOUT RIMB.</a:t>
                      </a:r>
                      <a:br>
                        <a:rPr lang="de-DE" sz="1200" b="0" i="0" u="none" strike="noStrike" dirty="0">
                          <a:latin typeface="+mj-lt"/>
                        </a:rPr>
                      </a:br>
                      <a:r>
                        <a:rPr lang="de-DE" sz="1200" b="0" i="0" u="none" strike="noStrike" dirty="0">
                          <a:latin typeface="+mj-lt"/>
                        </a:rPr>
                        <a:t>YTD/12/2022</a:t>
                      </a:r>
                      <a:br>
                        <a:rPr lang="de-DE" sz="1200" b="0" i="0" u="none" strike="noStrike" dirty="0">
                          <a:latin typeface="+mj-lt"/>
                        </a:rPr>
                      </a:br>
                      <a:r>
                        <a:rPr lang="de-DE" sz="1200" b="0" i="0" u="none" strike="noStrike" dirty="0">
                          <a:latin typeface="+mj-lt"/>
                        </a:rPr>
                        <a:t> (Absolute)</a:t>
                      </a:r>
                    </a:p>
                  </a:txBody>
                  <a:tcPr marL="2653" marR="2653" marT="2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>
                          <a:latin typeface="+mj-lt"/>
                        </a:rPr>
                        <a:t>DDD x1000 AB. RES. DIE SELLOUT RIMB.</a:t>
                      </a:r>
                      <a:br>
                        <a:rPr lang="de-DE" sz="1200" b="0" i="0" u="none" strike="noStrike">
                          <a:latin typeface="+mj-lt"/>
                        </a:rPr>
                      </a:br>
                      <a:r>
                        <a:rPr lang="de-DE" sz="1200" b="0" i="0" u="none" strike="noStrike">
                          <a:latin typeface="+mj-lt"/>
                        </a:rPr>
                        <a:t>YTD/12/2023</a:t>
                      </a:r>
                      <a:br>
                        <a:rPr lang="de-DE" sz="1200" b="0" i="0" u="none" strike="noStrike">
                          <a:latin typeface="+mj-lt"/>
                        </a:rPr>
                      </a:br>
                      <a:r>
                        <a:rPr lang="de-DE" sz="1200" b="0" i="0" u="none" strike="noStrike">
                          <a:latin typeface="+mj-lt"/>
                        </a:rPr>
                        <a:t> (Absolute)</a:t>
                      </a:r>
                    </a:p>
                  </a:txBody>
                  <a:tcPr marL="2653" marR="2653" marT="26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44"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latin typeface="+mj-lt"/>
                        </a:rPr>
                        <a:t> ASP PALERMO</a:t>
                      </a:r>
                    </a:p>
                  </a:txBody>
                  <a:tcPr marL="2653" marR="2653" marT="26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latin typeface="+mj-lt"/>
                        </a:rPr>
                        <a:t>   H05AA02 TERIPARATIDE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2,68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3,22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MOVYMIA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1,17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1,87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TERROSA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0,66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0,55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SONDELBAY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0,32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PATRIDE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0,14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TERIPARATIDE TE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0,01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latin typeface="+mj-lt"/>
                        </a:rPr>
                        <a:t>     LIVOGIVA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0,77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0,15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OSEFFYL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0,01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0,06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FORSTEO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0,05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544"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latin typeface="+mj-lt"/>
                        </a:rPr>
                        <a:t> </a:t>
                      </a:r>
                      <a:r>
                        <a:rPr lang="it-IT" sz="1200" b="1" i="0" u="none" strike="noStrike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ITALIA</a:t>
                      </a:r>
                    </a:p>
                  </a:txBody>
                  <a:tcPr marL="2653" marR="2653" marT="26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H05AA02 TERIPARATIDE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1,72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2,00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MOVYMIA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0,66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0,74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TERROSA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latin typeface="+mj-lt"/>
                        </a:rPr>
                        <a:t>0,29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0,48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TERIPARATIDE TE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0,09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0,24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FORSTEO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0,52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0,28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SONDELBAY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0,11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PATRIDE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latin typeface="+mj-lt"/>
                        </a:rPr>
                        <a:t>0,06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OSEFFYL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0,01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0,06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LIVOGIVA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0,14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0,03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544"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latin typeface="+mj-lt"/>
                        </a:rPr>
                        <a:t> SICILIA</a:t>
                      </a:r>
                    </a:p>
                  </a:txBody>
                  <a:tcPr marL="2653" marR="2653" marT="26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H05AA02 TERIPARATIDE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1,67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2,10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MOVYMIA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0,76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0,94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TERROSA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0,42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latin typeface="+mj-lt"/>
                        </a:rPr>
                        <a:t>0,68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TERIPARATIDE TE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0,03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0,12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SONDELBAY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0,13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PATRIDE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0,09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LIVOGIVA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0,35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0,08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+mj-lt"/>
                        </a:rPr>
                        <a:t>     OSEFFYL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0,01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+mj-lt"/>
                        </a:rPr>
                        <a:t>0,03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05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255" marR="6255" marT="6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latin typeface="Arial"/>
                        </a:rPr>
                        <a:t>     FORSTEO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latin typeface="Arial"/>
                        </a:rPr>
                        <a:t>0,10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latin typeface="Arial"/>
                        </a:rPr>
                        <a:t>0,03</a:t>
                      </a:r>
                    </a:p>
                  </a:txBody>
                  <a:tcPr marL="2653" marR="2653" marT="26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11" name="Titolo 1">
            <a:extLst>
              <a:ext uri="{FF2B5EF4-FFF2-40B4-BE49-F238E27FC236}">
                <a16:creationId xmlns:a16="http://schemas.microsoft.com/office/drawing/2014/main" id="{67C99CC7-791A-493D-57A1-3D365F84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94" y="302314"/>
            <a:ext cx="11165166" cy="454885"/>
          </a:xfrm>
        </p:spPr>
        <p:txBody>
          <a:bodyPr>
            <a:noAutofit/>
          </a:bodyPr>
          <a:lstStyle/>
          <a:p>
            <a:r>
              <a:rPr lang="it-IT" sz="3200" dirty="0"/>
              <a:t>TERIPARATIDE</a:t>
            </a:r>
            <a:br>
              <a:rPr lang="it-IT" sz="3200" dirty="0"/>
            </a:br>
            <a:br>
              <a:rPr lang="it-IT" sz="3200" dirty="0"/>
            </a:br>
            <a:r>
              <a:rPr lang="it-IT" sz="2800" b="1" dirty="0"/>
              <a:t>DDD x 1000 abitanti</a:t>
            </a:r>
            <a:br>
              <a:rPr lang="it-IT" sz="2800" b="1" dirty="0"/>
            </a:br>
            <a:r>
              <a:rPr lang="it-IT" sz="2800" b="1" dirty="0"/>
              <a:t>Palermo/Sicilia/Italia</a:t>
            </a:r>
            <a:br>
              <a:rPr lang="it-IT" sz="3200" dirty="0"/>
            </a:br>
            <a:br>
              <a:rPr lang="it-IT" sz="3200" dirty="0"/>
            </a:br>
            <a:endParaRPr lang="it-IT" sz="3200" dirty="0"/>
          </a:p>
        </p:txBody>
      </p:sp>
      <p:pic>
        <p:nvPicPr>
          <p:cNvPr id="1063" name="Audio 1062">
            <a:hlinkClick r:id="" action="ppaction://media"/>
            <a:extLst>
              <a:ext uri="{FF2B5EF4-FFF2-40B4-BE49-F238E27FC236}">
                <a16:creationId xmlns:a16="http://schemas.microsoft.com/office/drawing/2014/main" id="{5D8DBC25-58FC-FAB8-7C6A-34FA36E4D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834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6"/>
    </mc:Choice>
    <mc:Fallback>
      <p:transition spd="slow" advTm="3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8645" y="290015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it-IT" dirty="0"/>
              <a:t>FARMACI DELLA NOTA 79</a:t>
            </a:r>
            <a:br>
              <a:rPr lang="it-IT" dirty="0"/>
            </a:br>
            <a:br>
              <a:rPr lang="it-IT" dirty="0"/>
            </a:br>
            <a:r>
              <a:rPr lang="it-IT" sz="3100" b="1" dirty="0"/>
              <a:t>DDD x 1000 abitanti Palermo/Sicilia/Italia</a:t>
            </a:r>
            <a:endParaRPr lang="it-IT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6402355C-F0FD-90DB-5981-900E51B23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32910"/>
              </p:ext>
            </p:extLst>
          </p:nvPr>
        </p:nvGraphicFramePr>
        <p:xfrm>
          <a:off x="1542196" y="3055166"/>
          <a:ext cx="10017456" cy="273148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39152">
                  <a:extLst>
                    <a:ext uri="{9D8B030D-6E8A-4147-A177-3AD203B41FA5}">
                      <a16:colId xmlns:a16="http://schemas.microsoft.com/office/drawing/2014/main" val="1971654958"/>
                    </a:ext>
                  </a:extLst>
                </a:gridCol>
                <a:gridCol w="3339152">
                  <a:extLst>
                    <a:ext uri="{9D8B030D-6E8A-4147-A177-3AD203B41FA5}">
                      <a16:colId xmlns:a16="http://schemas.microsoft.com/office/drawing/2014/main" val="885439703"/>
                    </a:ext>
                  </a:extLst>
                </a:gridCol>
                <a:gridCol w="3339152">
                  <a:extLst>
                    <a:ext uri="{9D8B030D-6E8A-4147-A177-3AD203B41FA5}">
                      <a16:colId xmlns:a16="http://schemas.microsoft.com/office/drawing/2014/main" val="975346591"/>
                    </a:ext>
                  </a:extLst>
                </a:gridCol>
              </a:tblGrid>
              <a:tr h="1232249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u="none" strike="noStrike" dirty="0"/>
                        <a:t>DDD x1000 AB. RES. DIE SELLOUT RIMB.</a:t>
                      </a:r>
                      <a:br>
                        <a:rPr lang="de-DE" sz="1800" b="0" u="none" strike="noStrike" dirty="0"/>
                      </a:br>
                      <a:r>
                        <a:rPr lang="de-DE" sz="1800" b="0" u="none" strike="noStrike" dirty="0"/>
                        <a:t>2022</a:t>
                      </a:r>
                      <a:endParaRPr lang="it-IT" dirty="0"/>
                    </a:p>
                  </a:txBody>
                  <a:tcPr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u="none" strike="noStrike" dirty="0"/>
                        <a:t>DDD x1000 AB. RES. DIE SELLOUT RIMB.</a:t>
                      </a:r>
                      <a:br>
                        <a:rPr lang="de-DE" sz="1800" b="0" u="none" strike="noStrike" dirty="0"/>
                      </a:br>
                      <a:r>
                        <a:rPr lang="de-DE" sz="1800" b="0" u="none" strike="noStrike" dirty="0"/>
                        <a:t>2023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952545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u="none" strike="noStrike" dirty="0">
                          <a:solidFill>
                            <a:srgbClr val="C00000"/>
                          </a:solidFill>
                        </a:rPr>
                        <a:t> ASP PALERMO</a:t>
                      </a:r>
                      <a:endParaRPr lang="it-IT" sz="2000" b="1" i="0" u="none" strike="noStrike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u="none" strike="noStrike" dirty="0">
                          <a:solidFill>
                            <a:srgbClr val="C00000"/>
                          </a:solidFill>
                        </a:rPr>
                        <a:t>155,40</a:t>
                      </a:r>
                      <a:endParaRPr lang="it-IT" sz="2000" b="1" i="0" u="none" strike="noStrike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u="none" strike="noStrike" dirty="0">
                          <a:solidFill>
                            <a:srgbClr val="C00000"/>
                          </a:solidFill>
                        </a:rPr>
                        <a:t>170,58</a:t>
                      </a:r>
                      <a:endParaRPr lang="it-IT" sz="2000" b="1" i="0" u="none" strike="noStrike" dirty="0">
                        <a:solidFill>
                          <a:srgbClr val="C00000"/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6393590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/>
                        <a:t> ITALIA</a:t>
                      </a:r>
                      <a:endParaRPr lang="it-IT" sz="18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 dirty="0"/>
                        <a:t>140,80</a:t>
                      </a:r>
                      <a:endParaRPr lang="it-IT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 dirty="0"/>
                        <a:t>151,28</a:t>
                      </a:r>
                      <a:endParaRPr lang="it-IT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2654052"/>
                  </a:ext>
                </a:extLst>
              </a:tr>
              <a:tr h="499745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u="none" strike="noStrike" dirty="0"/>
                        <a:t> SICILIA</a:t>
                      </a:r>
                      <a:endParaRPr lang="it-IT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 dirty="0"/>
                        <a:t>146,19</a:t>
                      </a:r>
                      <a:endParaRPr lang="it-IT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 dirty="0"/>
                        <a:t>156,20</a:t>
                      </a:r>
                      <a:endParaRPr lang="it-IT" sz="18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2996773"/>
                  </a:ext>
                </a:extLst>
              </a:tr>
            </a:tbl>
          </a:graphicData>
        </a:graphic>
      </p:graphicFrame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1FE2142-08C0-679B-ABDC-747F961E6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3"/>
    </mc:Choice>
    <mc:Fallback>
      <p:transition spd="slow" advTm="18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32765" y="399196"/>
            <a:ext cx="4067032" cy="3927143"/>
          </a:xfrm>
        </p:spPr>
        <p:txBody>
          <a:bodyPr>
            <a:normAutofit/>
          </a:bodyPr>
          <a:lstStyle/>
          <a:p>
            <a:r>
              <a:rPr lang="it-IT" dirty="0"/>
              <a:t>SOGLIE PRESCRITTIVE PER I FARMACI DELLA NOTA 79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56F138-D46F-B188-2E50-873A6F3DA4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36164" t="12476" r="21002" b="6758"/>
          <a:stretch>
            <a:fillRect/>
          </a:stretch>
        </p:blipFill>
        <p:spPr bwMode="auto">
          <a:xfrm>
            <a:off x="5381675" y="0"/>
            <a:ext cx="6714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FCF63AF-DFC5-4259-D172-87E7CF30D301}"/>
              </a:ext>
            </a:extLst>
          </p:cNvPr>
          <p:cNvGrpSpPr/>
          <p:nvPr/>
        </p:nvGrpSpPr>
        <p:grpSpPr>
          <a:xfrm>
            <a:off x="1489975" y="4028390"/>
            <a:ext cx="3352612" cy="2297347"/>
            <a:chOff x="1320423" y="4560653"/>
            <a:chExt cx="3352612" cy="2297347"/>
          </a:xfrm>
        </p:grpSpPr>
        <p:pic>
          <p:nvPicPr>
            <p:cNvPr id="2060" name="Picture 12" descr="Senza limiti Tecnologia per la Riduzione dei Costi Specialisti di Computer Icone Termini del Contratto di servizio - altri">
              <a:extLst>
                <a:ext uri="{FF2B5EF4-FFF2-40B4-BE49-F238E27FC236}">
                  <a16:creationId xmlns:a16="http://schemas.microsoft.com/office/drawing/2014/main" id="{25D52F85-FE1F-014C-B60D-768AC68790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5" t="4270" r="20909" b="5902"/>
            <a:stretch/>
          </p:blipFill>
          <p:spPr bwMode="auto">
            <a:xfrm>
              <a:off x="1320423" y="4560653"/>
              <a:ext cx="2142698" cy="189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Icona del segno di stop rosso: immagine vettoriale stock (royalty free)  353113937 | Shutterstock">
              <a:extLst>
                <a:ext uri="{FF2B5EF4-FFF2-40B4-BE49-F238E27FC236}">
                  <a16:creationId xmlns:a16="http://schemas.microsoft.com/office/drawing/2014/main" id="{800D2146-CB97-C185-E4E5-7BDAD78137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5" t="6759" b="16482"/>
            <a:stretch/>
          </p:blipFill>
          <p:spPr bwMode="auto">
            <a:xfrm>
              <a:off x="3034928" y="5446566"/>
              <a:ext cx="1638107" cy="1411434"/>
            </a:xfrm>
            <a:prstGeom prst="octagon">
              <a:avLst>
                <a:gd name="adj" fmla="val 3122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9917DB0F-8F03-19EF-F778-ABF37BA78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475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11"/>
    </mc:Choice>
    <mc:Fallback>
      <p:transition spd="slow" advTm="27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0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5" name="Picture 3">
            <a:extLst>
              <a:ext uri="{FF2B5EF4-FFF2-40B4-BE49-F238E27FC236}">
                <a16:creationId xmlns:a16="http://schemas.microsoft.com/office/drawing/2014/main" id="{7A8DBA15-F4C6-50F7-CCF9-E99E5B8EE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" b="1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46" name="Rectangle 24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>
                <a:solidFill>
                  <a:schemeClr val="bg2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3729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B8273-FDEE-AC0B-5DEA-1E9D2D57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DENOSUMAB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DCEAB9-43BC-ED19-38A9-B44ADD330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521" y="1831340"/>
            <a:ext cx="10312399" cy="483362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La dose raccomandata è 60 mg di </a:t>
            </a:r>
            <a:r>
              <a:rPr lang="it-IT" dirty="0" err="1"/>
              <a:t>denosumab</a:t>
            </a:r>
            <a:r>
              <a:rPr lang="it-IT" dirty="0"/>
              <a:t> somministrati come iniezione sottocutanea singola una volta ogni 6 mesi nella coscia, nell’addome o nella parte superiore del braccio.</a:t>
            </a:r>
          </a:p>
          <a:p>
            <a:endParaRPr lang="it-IT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I </a:t>
            </a:r>
            <a:r>
              <a:rPr lang="it-IT" dirty="0"/>
              <a:t>pazienti devono ricevere un adeguato supplemento di calcio e vitamina D </a:t>
            </a:r>
          </a:p>
          <a:p>
            <a:pPr marL="0" indent="0" algn="ctr">
              <a:buNone/>
            </a:pPr>
            <a:r>
              <a:rPr lang="it-IT" sz="2800" b="1" dirty="0"/>
              <a:t> 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11DA97-6657-7790-C493-5AD2C89A0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6" t="4401" b="4972"/>
          <a:stretch/>
        </p:blipFill>
        <p:spPr>
          <a:xfrm>
            <a:off x="3687179" y="2646875"/>
            <a:ext cx="6412761" cy="277475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BFC554-B908-6A29-87C3-F0DB04F1AD9B}"/>
              </a:ext>
            </a:extLst>
          </p:cNvPr>
          <p:cNvSpPr txBox="1"/>
          <p:nvPr/>
        </p:nvSpPr>
        <p:spPr>
          <a:xfrm>
            <a:off x="5405120" y="3152894"/>
            <a:ext cx="1097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COSCIA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0C4F35-2118-3A34-A7FF-40F6327CAD42}"/>
              </a:ext>
            </a:extLst>
          </p:cNvPr>
          <p:cNvSpPr txBox="1"/>
          <p:nvPr/>
        </p:nvSpPr>
        <p:spPr>
          <a:xfrm>
            <a:off x="6350000" y="3535736"/>
            <a:ext cx="14274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600" dirty="0"/>
              <a:t>PARTE SUPERIORE DEL BRACCIO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95ED0C-A373-2228-939A-767961C92AC5}"/>
              </a:ext>
            </a:extLst>
          </p:cNvPr>
          <p:cNvSpPr txBox="1"/>
          <p:nvPr/>
        </p:nvSpPr>
        <p:spPr>
          <a:xfrm>
            <a:off x="9113520" y="4673600"/>
            <a:ext cx="9864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ADDOME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DC6ABE60-2F06-B1F1-C0D1-7A483FA1F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525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2"/>
    </mc:Choice>
    <mc:Fallback>
      <p:transition spd="slow" advTm="1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B8273-FDEE-AC0B-5DEA-1E9D2D57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DENOSUMAB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733855-9EB2-464D-B632-F8F15F826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" t="2162" r="1463" b="1511"/>
          <a:stretch/>
        </p:blipFill>
        <p:spPr>
          <a:xfrm>
            <a:off x="5011853" y="1295400"/>
            <a:ext cx="7093062" cy="53911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0F49DE-7C29-C2CD-7186-349FE398D2A2}"/>
              </a:ext>
            </a:extLst>
          </p:cNvPr>
          <p:cNvSpPr txBox="1"/>
          <p:nvPr/>
        </p:nvSpPr>
        <p:spPr>
          <a:xfrm rot="19971089">
            <a:off x="897016" y="3380108"/>
            <a:ext cx="38862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dirty="0"/>
              <a:t>Reazioni avverse in RCP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20423E84-03D3-D007-9F42-2FC47495DF29}"/>
              </a:ext>
            </a:extLst>
          </p:cNvPr>
          <p:cNvSpPr/>
          <p:nvPr/>
        </p:nvSpPr>
        <p:spPr>
          <a:xfrm>
            <a:off x="4060371" y="4430486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D00159A8-044C-2302-972D-61AACFDC86FF}"/>
              </a:ext>
            </a:extLst>
          </p:cNvPr>
          <p:cNvSpPr/>
          <p:nvPr/>
        </p:nvSpPr>
        <p:spPr>
          <a:xfrm>
            <a:off x="4060371" y="3841297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AAA8D45A-EE6E-2C66-0A1C-EFE6012FF211}"/>
              </a:ext>
            </a:extLst>
          </p:cNvPr>
          <p:cNvSpPr/>
          <p:nvPr/>
        </p:nvSpPr>
        <p:spPr>
          <a:xfrm>
            <a:off x="4089797" y="5289097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C28B079E-2D2E-57C9-C978-10678FF5C825}"/>
              </a:ext>
            </a:extLst>
          </p:cNvPr>
          <p:cNvSpPr/>
          <p:nvPr/>
        </p:nvSpPr>
        <p:spPr>
          <a:xfrm>
            <a:off x="4187769" y="1577069"/>
            <a:ext cx="696686" cy="3918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FA6A208-8B3F-B1A6-4103-B6966B0F7E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8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1"/>
    </mc:Choice>
    <mc:Fallback xmlns="">
      <p:transition spd="slow" advTm="2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D1961C-C754-F653-D88F-B8FC1D6E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841" y="364852"/>
            <a:ext cx="4353560" cy="711200"/>
          </a:xfrm>
        </p:spPr>
        <p:txBody>
          <a:bodyPr>
            <a:normAutofit/>
          </a:bodyPr>
          <a:lstStyle/>
          <a:p>
            <a:r>
              <a:rPr lang="it-IT" sz="3200" dirty="0"/>
              <a:t>DENOSUMAB: Nota 79</a:t>
            </a: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209FE7F3-3B63-5E5D-C46C-00848BC8958F}"/>
              </a:ext>
            </a:extLst>
          </p:cNvPr>
          <p:cNvGraphicFramePr/>
          <p:nvPr/>
        </p:nvGraphicFramePr>
        <p:xfrm>
          <a:off x="610153" y="1411332"/>
          <a:ext cx="5398936" cy="3302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4F9583CE-968F-9367-12E6-05FACEFDE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5600" y="0"/>
            <a:ext cx="5486400" cy="685800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249DF48D-7708-835E-8991-28A73AB4AB85}"/>
              </a:ext>
            </a:extLst>
          </p:cNvPr>
          <p:cNvSpPr/>
          <p:nvPr/>
        </p:nvSpPr>
        <p:spPr>
          <a:xfrm>
            <a:off x="10180319" y="943972"/>
            <a:ext cx="802640" cy="1625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0346ECD-20ED-8F5F-97E0-9B598F42315C}"/>
              </a:ext>
            </a:extLst>
          </p:cNvPr>
          <p:cNvSpPr/>
          <p:nvPr/>
        </p:nvSpPr>
        <p:spPr>
          <a:xfrm>
            <a:off x="10210799" y="2542880"/>
            <a:ext cx="802640" cy="1625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EC30B24A-05B9-AD01-C2FB-731CB6FA3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330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4"/>
    </mc:Choice>
    <mc:Fallback>
      <p:transition spd="slow" advTm="2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F614056C-3E16-6C70-3620-3D38058DED73}"/>
              </a:ext>
            </a:extLst>
          </p:cNvPr>
          <p:cNvGrpSpPr/>
          <p:nvPr/>
        </p:nvGrpSpPr>
        <p:grpSpPr>
          <a:xfrm>
            <a:off x="5242560" y="1328774"/>
            <a:ext cx="6786880" cy="4197225"/>
            <a:chOff x="6015804" y="2063646"/>
            <a:chExt cx="5891716" cy="370837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4A373DE-0B57-5989-4E65-E4F632E70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5804" y="2063646"/>
              <a:ext cx="5891716" cy="3708379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C1DCBAA2-02B3-2852-ABB7-5FDD034735DF}"/>
                </a:ext>
              </a:extLst>
            </p:cNvPr>
            <p:cNvSpPr/>
            <p:nvPr/>
          </p:nvSpPr>
          <p:spPr>
            <a:xfrm>
              <a:off x="9855200" y="2427782"/>
              <a:ext cx="802640" cy="1625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BA2A8881-B28B-7B89-6963-C249C5AFDFA9}"/>
              </a:ext>
            </a:extLst>
          </p:cNvPr>
          <p:cNvGraphicFramePr/>
          <p:nvPr/>
        </p:nvGraphicFramePr>
        <p:xfrm>
          <a:off x="-689776" y="1332001"/>
          <a:ext cx="7532536" cy="5171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9BD1961C-C754-F653-D88F-B8FC1D6E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09880"/>
            <a:ext cx="10637520" cy="1485900"/>
          </a:xfrm>
        </p:spPr>
        <p:txBody>
          <a:bodyPr>
            <a:normAutofit/>
          </a:bodyPr>
          <a:lstStyle/>
          <a:p>
            <a:r>
              <a:rPr lang="it-IT" sz="3600" dirty="0"/>
              <a:t>DENOSUMAB: Nota 79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53516EE-9675-EA9B-ABD2-D141A3464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912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2"/>
    </mc:Choice>
    <mc:Fallback>
      <p:transition spd="slow" advTm="1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36D2909-8E4C-FD8F-3324-3D31323C3FC1}"/>
              </a:ext>
            </a:extLst>
          </p:cNvPr>
          <p:cNvGrpSpPr/>
          <p:nvPr/>
        </p:nvGrpSpPr>
        <p:grpSpPr>
          <a:xfrm>
            <a:off x="1180105" y="1337998"/>
            <a:ext cx="4788047" cy="2272103"/>
            <a:chOff x="1233741" y="2170"/>
            <a:chExt cx="2931453" cy="1465726"/>
          </a:xfrm>
        </p:grpSpPr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FAA8B1E8-B0D5-E4B5-16EC-2DF2FD12E175}"/>
                </a:ext>
              </a:extLst>
            </p:cNvPr>
            <p:cNvSpPr/>
            <p:nvPr/>
          </p:nvSpPr>
          <p:spPr>
            <a:xfrm>
              <a:off x="1233741" y="2170"/>
              <a:ext cx="2931453" cy="1465726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D966FA9-D46E-A7CE-2E94-1096266CA7DD}"/>
                </a:ext>
              </a:extLst>
            </p:cNvPr>
            <p:cNvSpPr txBox="1"/>
            <p:nvPr/>
          </p:nvSpPr>
          <p:spPr>
            <a:xfrm>
              <a:off x="1276671" y="45100"/>
              <a:ext cx="2845593" cy="13798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38100" tIns="25400" rIns="381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/>
                <a:t>Trattamento di </a:t>
              </a:r>
              <a:r>
                <a:rPr lang="it-IT" sz="2000" b="1" kern="1200" dirty="0"/>
                <a:t>II o I scelta </a:t>
              </a:r>
              <a:r>
                <a:rPr lang="it-IT" sz="2000" b="0" kern="1200" dirty="0"/>
                <a:t>per la</a:t>
              </a:r>
              <a:r>
                <a:rPr lang="it-IT" sz="2000" kern="1200" dirty="0"/>
                <a:t> prevenzione </a:t>
              </a:r>
              <a:r>
                <a:rPr lang="it-IT" sz="2000" dirty="0"/>
                <a:t>primaria in donne in menopausa o uomini di età ≥50 anni a rischio elevato di frattura a causa di almeno una delle condizioni elencate</a:t>
              </a:r>
              <a:endParaRPr lang="it-IT" sz="2000" kern="1200" dirty="0"/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92F3D892-BC77-9103-50B1-666279AD6E32}"/>
              </a:ext>
            </a:extLst>
          </p:cNvPr>
          <p:cNvSpPr txBox="1">
            <a:spLocks/>
          </p:cNvSpPr>
          <p:nvPr/>
        </p:nvSpPr>
        <p:spPr>
          <a:xfrm>
            <a:off x="1270000" y="309880"/>
            <a:ext cx="1063752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DENOSUMAB: Nota 79</a:t>
            </a:r>
          </a:p>
        </p:txBody>
      </p:sp>
      <p:sp>
        <p:nvSpPr>
          <p:cNvPr id="15" name="Freccia circolare a destra 14">
            <a:extLst>
              <a:ext uri="{FF2B5EF4-FFF2-40B4-BE49-F238E27FC236}">
                <a16:creationId xmlns:a16="http://schemas.microsoft.com/office/drawing/2014/main" id="{34D2BFE8-7B99-42C1-64C1-437A0F78FEEC}"/>
              </a:ext>
            </a:extLst>
          </p:cNvPr>
          <p:cNvSpPr/>
          <p:nvPr/>
        </p:nvSpPr>
        <p:spPr>
          <a:xfrm rot="19783538">
            <a:off x="4609586" y="3927388"/>
            <a:ext cx="1249680" cy="1784413"/>
          </a:xfrm>
          <a:prstGeom prst="curv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F9900A4-4907-330A-2ABA-B8DD475FA8C4}"/>
              </a:ext>
            </a:extLst>
          </p:cNvPr>
          <p:cNvGrpSpPr/>
          <p:nvPr/>
        </p:nvGrpSpPr>
        <p:grpSpPr>
          <a:xfrm>
            <a:off x="6223850" y="309880"/>
            <a:ext cx="5753790" cy="6339840"/>
            <a:chOff x="6223850" y="89428"/>
            <a:chExt cx="5753790" cy="6339840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F8EE34D1-5DC0-F532-6CFE-315C936DAED1}"/>
                </a:ext>
              </a:extLst>
            </p:cNvPr>
            <p:cNvGrpSpPr/>
            <p:nvPr/>
          </p:nvGrpSpPr>
          <p:grpSpPr>
            <a:xfrm>
              <a:off x="6223850" y="89428"/>
              <a:ext cx="5753790" cy="6339840"/>
              <a:chOff x="1043251" y="295255"/>
              <a:chExt cx="4925112" cy="4907939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D51F2259-F870-7EAA-5F1C-1A076DEDD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302"/>
              <a:stretch/>
            </p:blipFill>
            <p:spPr>
              <a:xfrm>
                <a:off x="1043251" y="295255"/>
                <a:ext cx="4904792" cy="3877216"/>
              </a:xfrm>
              <a:prstGeom prst="rect">
                <a:avLst/>
              </a:prstGeom>
            </p:spPr>
          </p:pic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C1DCBAA2-02B3-2852-ABB7-5FDD034735DF}"/>
                  </a:ext>
                </a:extLst>
              </p:cNvPr>
              <p:cNvSpPr/>
              <p:nvPr/>
            </p:nvSpPr>
            <p:spPr>
              <a:xfrm>
                <a:off x="4262121" y="1131178"/>
                <a:ext cx="802640" cy="1625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15B57F73-A5C1-94ED-3B6F-A5E5EBEE6109}"/>
                  </a:ext>
                </a:extLst>
              </p:cNvPr>
              <p:cNvSpPr/>
              <p:nvPr/>
            </p:nvSpPr>
            <p:spPr>
              <a:xfrm>
                <a:off x="4282441" y="2959978"/>
                <a:ext cx="802640" cy="1625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FEB22736-9A92-F6FA-1D3B-D58B759BF6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575"/>
              <a:stretch/>
            </p:blipFill>
            <p:spPr>
              <a:xfrm>
                <a:off x="1043251" y="4155440"/>
                <a:ext cx="4925112" cy="1047754"/>
              </a:xfrm>
              <a:prstGeom prst="rect">
                <a:avLst/>
              </a:prstGeom>
            </p:spPr>
          </p:pic>
        </p:grp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53A3A88-20B8-E6B7-1795-6B0A36446D3D}"/>
                </a:ext>
              </a:extLst>
            </p:cNvPr>
            <p:cNvSpPr/>
            <p:nvPr/>
          </p:nvSpPr>
          <p:spPr>
            <a:xfrm>
              <a:off x="8784888" y="2804378"/>
              <a:ext cx="937689" cy="19089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EFFE541-1973-CC91-4E18-32BB457E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4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9"/>
    </mc:Choice>
    <mc:Fallback xmlns="">
      <p:transition spd="slow" advTm="6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34A16-B7EF-4F61-C641-14E51D10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Quando passare dalla prima linea di trattamento alle successive?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8183D473-A8F9-965E-9DC9-51E685106DC1}"/>
              </a:ext>
            </a:extLst>
          </p:cNvPr>
          <p:cNvGraphicFramePr/>
          <p:nvPr/>
        </p:nvGraphicFramePr>
        <p:xfrm>
          <a:off x="5519056" y="1524477"/>
          <a:ext cx="6400801" cy="395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5A6403-985E-CE02-08DA-88A54BC618C1}"/>
              </a:ext>
            </a:extLst>
          </p:cNvPr>
          <p:cNvSpPr txBox="1"/>
          <p:nvPr/>
        </p:nvSpPr>
        <p:spPr>
          <a:xfrm>
            <a:off x="1132114" y="5849034"/>
            <a:ext cx="10787743" cy="64633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dirty="0"/>
              <a:t>Da valutarsi la modifica della scelta terapeutica anche in caso di frattura osteoporotica vertebrale o di femore nonostante trattamenti praticati per almeno un anno con i farmaci della classe precedente. </a:t>
            </a:r>
          </a:p>
        </p:txBody>
      </p:sp>
      <p:pic>
        <p:nvPicPr>
          <p:cNvPr id="1026" name="Picture 2" descr="Vettoriale Stock Person Walking Up Steps Icon | Adobe Stock">
            <a:extLst>
              <a:ext uri="{FF2B5EF4-FFF2-40B4-BE49-F238E27FC236}">
                <a16:creationId xmlns:a16="http://schemas.microsoft.com/office/drawing/2014/main" id="{5FA62D86-6306-517A-5FCE-483AFF38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15" y="2171700"/>
            <a:ext cx="2794427" cy="2925818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BDF5293-96EE-0D6C-373A-38982CC6B5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29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83"/>
    </mc:Choice>
    <mc:Fallback>
      <p:transition spd="slow" advTm="4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Segnaposto contenuto 2">
            <a:extLst>
              <a:ext uri="{FF2B5EF4-FFF2-40B4-BE49-F238E27FC236}">
                <a16:creationId xmlns:a16="http://schemas.microsoft.com/office/drawing/2014/main" id="{23A4034A-88D6-4339-EDB9-8DA1C08E1A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7189" y="1993175"/>
          <a:ext cx="7473363" cy="4415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" name="Titolo 1">
            <a:extLst>
              <a:ext uri="{FF2B5EF4-FFF2-40B4-BE49-F238E27FC236}">
                <a16:creationId xmlns:a16="http://schemas.microsoft.com/office/drawing/2014/main" id="{FFD5ABFD-56AD-6B1E-3226-38632E7D6D71}"/>
              </a:ext>
            </a:extLst>
          </p:cNvPr>
          <p:cNvSpPr txBox="1">
            <a:spLocks/>
          </p:cNvSpPr>
          <p:nvPr/>
        </p:nvSpPr>
        <p:spPr>
          <a:xfrm>
            <a:off x="1134079" y="507275"/>
            <a:ext cx="1063752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/>
              <a:t>DENOSUMAB</a:t>
            </a:r>
          </a:p>
          <a:p>
            <a:r>
              <a:rPr lang="it-IT" sz="3600"/>
              <a:t>Modalità di dispensazione</a:t>
            </a:r>
            <a:endParaRPr lang="it-IT" sz="3600" dirty="0"/>
          </a:p>
        </p:txBody>
      </p:sp>
      <p:pic>
        <p:nvPicPr>
          <p:cNvPr id="1026" name="Picture 2" descr="Avatar farmacista maschile. Carattere dei servizi di farmacia. Icona utente  profilo, persona, persone. Illustrazione vettoriale isolata Immagine e  Vettoriale - Alamy">
            <a:extLst>
              <a:ext uri="{FF2B5EF4-FFF2-40B4-BE49-F238E27FC236}">
                <a16:creationId xmlns:a16="http://schemas.microsoft.com/office/drawing/2014/main" id="{C6CE3BEB-FB92-35EB-A0A5-9AAD616C0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t="14959" r="26817" b="20652"/>
          <a:stretch/>
        </p:blipFill>
        <p:spPr bwMode="auto">
          <a:xfrm>
            <a:off x="9640447" y="2614750"/>
            <a:ext cx="2131152" cy="31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C9C3D65-536C-19D5-3938-A3D6E0DA6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478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6"/>
    </mc:Choice>
    <mc:Fallback>
      <p:transition spd="slow" advTm="1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5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theme1.xml><?xml version="1.0" encoding="utf-8"?>
<a:theme xmlns:a="http://schemas.openxmlformats.org/drawingml/2006/main" name="Ritaglio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0</TotalTime>
  <Words>1179</Words>
  <Application>Microsoft Office PowerPoint</Application>
  <PresentationFormat>Widescreen</PresentationFormat>
  <Paragraphs>230</Paragraphs>
  <Slides>24</Slides>
  <Notes>11</Notes>
  <HiddenSlides>0</HiddenSlides>
  <MMClips>23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Franklin Gothic Book</vt:lpstr>
      <vt:lpstr>Wingdings</vt:lpstr>
      <vt:lpstr>Ritaglio</vt:lpstr>
      <vt:lpstr>FARmaci per il trattamento delle malattie delle ossa (atc: m05) ii parte</vt:lpstr>
      <vt:lpstr>DENOSUMAB</vt:lpstr>
      <vt:lpstr>DENOSUMAB</vt:lpstr>
      <vt:lpstr>DENOSUMAB</vt:lpstr>
      <vt:lpstr>DENOSUMAB: Nota 79</vt:lpstr>
      <vt:lpstr>DENOSUMAB: Nota 79</vt:lpstr>
      <vt:lpstr>Presentazione standard di PowerPoint</vt:lpstr>
      <vt:lpstr>Quando passare dalla prima linea di trattamento alle successive?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TERIPARATIDE: Nota 79</vt:lpstr>
      <vt:lpstr>TERIPARATIDE  Piano terapeutico</vt:lpstr>
      <vt:lpstr>TERIPARATIDE  </vt:lpstr>
      <vt:lpstr>TERIPARATIDE  </vt:lpstr>
      <vt:lpstr>TERIPARATIDE  DDD x 1000 abitanti Palermo/Sicilia/Italia  </vt:lpstr>
      <vt:lpstr>FARMACI DELLA NOTA 79  DDD x 1000 abitanti Palermo/Sicilia/Italia</vt:lpstr>
      <vt:lpstr>SOGLIE PRESCRITTIVE PER I FARMACI DELLA NOTA 79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FARmaci per il trattamento delle malattie delle ossa (atc: m05)</dc:title>
  <dc:creator>Sina</dc:creator>
  <cp:lastModifiedBy>Chiara Botto</cp:lastModifiedBy>
  <cp:revision>36</cp:revision>
  <dcterms:created xsi:type="dcterms:W3CDTF">2024-03-28T15:26:43Z</dcterms:created>
  <dcterms:modified xsi:type="dcterms:W3CDTF">2024-07-02T11:08:00Z</dcterms:modified>
</cp:coreProperties>
</file>